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1" r:id="rId9"/>
    <p:sldId id="264" r:id="rId10"/>
    <p:sldId id="265" r:id="rId11"/>
    <p:sldId id="268" r:id="rId12"/>
    <p:sldId id="269" r:id="rId13"/>
    <p:sldId id="278" r:id="rId14"/>
    <p:sldId id="273" r:id="rId15"/>
    <p:sldId id="267" r:id="rId16"/>
    <p:sldId id="279" r:id="rId17"/>
    <p:sldId id="280" r:id="rId18"/>
    <p:sldId id="288" r:id="rId19"/>
    <p:sldId id="274" r:id="rId20"/>
    <p:sldId id="281" r:id="rId21"/>
    <p:sldId id="270" r:id="rId22"/>
    <p:sldId id="272" r:id="rId23"/>
    <p:sldId id="286" r:id="rId24"/>
    <p:sldId id="287" r:id="rId25"/>
    <p:sldId id="276" r:id="rId26"/>
    <p:sldId id="271" r:id="rId27"/>
    <p:sldId id="282" r:id="rId28"/>
    <p:sldId id="283" r:id="rId29"/>
    <p:sldId id="284" r:id="rId30"/>
    <p:sldId id="285" r:id="rId31"/>
    <p:sldId id="275" r:id="rId32"/>
    <p:sldId id="289" r:id="rId33"/>
    <p:sldId id="290" r:id="rId34"/>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snapToGrid="0">
      <p:cViewPr varScale="1">
        <p:scale>
          <a:sx n="68" d="100"/>
          <a:sy n="68" d="100"/>
        </p:scale>
        <p:origin x="80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6A0F559-FD7A-4CAA-BFD4-9167F0B427ED}"/>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288E3AEC-8204-4724-9ED5-F87FB680CF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B8FE2F19-A1E5-47E3-8AEB-6CAEB6ECB6B8}"/>
              </a:ext>
            </a:extLst>
          </p:cNvPr>
          <p:cNvSpPr>
            <a:spLocks noGrp="1"/>
          </p:cNvSpPr>
          <p:nvPr>
            <p:ph type="dt" sz="half" idx="10"/>
          </p:nvPr>
        </p:nvSpPr>
        <p:spPr/>
        <p:txBody>
          <a:bodyPr/>
          <a:lstStyle/>
          <a:p>
            <a:fld id="{98AC2674-7202-47CE-89D8-4AC765D2D90B}" type="datetimeFigureOut">
              <a:rPr lang="pl-PL" smtClean="0"/>
              <a:t>2021-05-11</a:t>
            </a:fld>
            <a:endParaRPr lang="pl-PL"/>
          </a:p>
        </p:txBody>
      </p:sp>
      <p:sp>
        <p:nvSpPr>
          <p:cNvPr id="5" name="Symbol zastępczy stopki 4">
            <a:extLst>
              <a:ext uri="{FF2B5EF4-FFF2-40B4-BE49-F238E27FC236}">
                <a16:creationId xmlns:a16="http://schemas.microsoft.com/office/drawing/2014/main" id="{32E04A68-AEB5-4084-9BAF-66455DEC195B}"/>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3A45948D-7B34-4A1D-B329-AF9705E7178D}"/>
              </a:ext>
            </a:extLst>
          </p:cNvPr>
          <p:cNvSpPr>
            <a:spLocks noGrp="1"/>
          </p:cNvSpPr>
          <p:nvPr>
            <p:ph type="sldNum" sz="quarter" idx="12"/>
          </p:nvPr>
        </p:nvSpPr>
        <p:spPr/>
        <p:txBody>
          <a:bodyPr/>
          <a:lstStyle/>
          <a:p>
            <a:fld id="{5C5045F0-9904-4150-86BC-973A3608515B}" type="slidenum">
              <a:rPr lang="pl-PL" smtClean="0"/>
              <a:t>‹#›</a:t>
            </a:fld>
            <a:endParaRPr lang="pl-PL"/>
          </a:p>
        </p:txBody>
      </p:sp>
    </p:spTree>
    <p:extLst>
      <p:ext uri="{BB962C8B-B14F-4D97-AF65-F5344CB8AC3E}">
        <p14:creationId xmlns:p14="http://schemas.microsoft.com/office/powerpoint/2010/main" val="2866200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B7BD26-358F-46EB-B4B4-57B96FAD73C2}"/>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A563E815-F784-4547-BF11-0CF0EB602576}"/>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FE6DE10B-315E-41EC-8B45-BCDD5B16DC53}"/>
              </a:ext>
            </a:extLst>
          </p:cNvPr>
          <p:cNvSpPr>
            <a:spLocks noGrp="1"/>
          </p:cNvSpPr>
          <p:nvPr>
            <p:ph type="dt" sz="half" idx="10"/>
          </p:nvPr>
        </p:nvSpPr>
        <p:spPr/>
        <p:txBody>
          <a:bodyPr/>
          <a:lstStyle/>
          <a:p>
            <a:fld id="{98AC2674-7202-47CE-89D8-4AC765D2D90B}" type="datetimeFigureOut">
              <a:rPr lang="pl-PL" smtClean="0"/>
              <a:t>2021-05-11</a:t>
            </a:fld>
            <a:endParaRPr lang="pl-PL"/>
          </a:p>
        </p:txBody>
      </p:sp>
      <p:sp>
        <p:nvSpPr>
          <p:cNvPr id="5" name="Symbol zastępczy stopki 4">
            <a:extLst>
              <a:ext uri="{FF2B5EF4-FFF2-40B4-BE49-F238E27FC236}">
                <a16:creationId xmlns:a16="http://schemas.microsoft.com/office/drawing/2014/main" id="{E50CDA59-B404-491F-A026-33044865C90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C80EDDF2-E422-4F6A-82BF-09F2F0C0EF5C}"/>
              </a:ext>
            </a:extLst>
          </p:cNvPr>
          <p:cNvSpPr>
            <a:spLocks noGrp="1"/>
          </p:cNvSpPr>
          <p:nvPr>
            <p:ph type="sldNum" sz="quarter" idx="12"/>
          </p:nvPr>
        </p:nvSpPr>
        <p:spPr/>
        <p:txBody>
          <a:bodyPr/>
          <a:lstStyle/>
          <a:p>
            <a:fld id="{5C5045F0-9904-4150-86BC-973A3608515B}" type="slidenum">
              <a:rPr lang="pl-PL" smtClean="0"/>
              <a:t>‹#›</a:t>
            </a:fld>
            <a:endParaRPr lang="pl-PL"/>
          </a:p>
        </p:txBody>
      </p:sp>
    </p:spTree>
    <p:extLst>
      <p:ext uri="{BB962C8B-B14F-4D97-AF65-F5344CB8AC3E}">
        <p14:creationId xmlns:p14="http://schemas.microsoft.com/office/powerpoint/2010/main" val="2460099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C30C333B-7C1A-4600-BBE7-45840B53878D}"/>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5A934EAE-7FD3-49B0-A79A-08E3D33433D5}"/>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30B5EF0-14FC-4644-968E-F04E8CE2CBE7}"/>
              </a:ext>
            </a:extLst>
          </p:cNvPr>
          <p:cNvSpPr>
            <a:spLocks noGrp="1"/>
          </p:cNvSpPr>
          <p:nvPr>
            <p:ph type="dt" sz="half" idx="10"/>
          </p:nvPr>
        </p:nvSpPr>
        <p:spPr/>
        <p:txBody>
          <a:bodyPr/>
          <a:lstStyle/>
          <a:p>
            <a:fld id="{98AC2674-7202-47CE-89D8-4AC765D2D90B}" type="datetimeFigureOut">
              <a:rPr lang="pl-PL" smtClean="0"/>
              <a:t>2021-05-11</a:t>
            </a:fld>
            <a:endParaRPr lang="pl-PL"/>
          </a:p>
        </p:txBody>
      </p:sp>
      <p:sp>
        <p:nvSpPr>
          <p:cNvPr id="5" name="Symbol zastępczy stopki 4">
            <a:extLst>
              <a:ext uri="{FF2B5EF4-FFF2-40B4-BE49-F238E27FC236}">
                <a16:creationId xmlns:a16="http://schemas.microsoft.com/office/drawing/2014/main" id="{635AA41E-0F8B-4027-BA1E-3066EB96760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8CD5DBD7-452C-4D84-8B36-82DC7F7EB3EB}"/>
              </a:ext>
            </a:extLst>
          </p:cNvPr>
          <p:cNvSpPr>
            <a:spLocks noGrp="1"/>
          </p:cNvSpPr>
          <p:nvPr>
            <p:ph type="sldNum" sz="quarter" idx="12"/>
          </p:nvPr>
        </p:nvSpPr>
        <p:spPr/>
        <p:txBody>
          <a:bodyPr/>
          <a:lstStyle/>
          <a:p>
            <a:fld id="{5C5045F0-9904-4150-86BC-973A3608515B}" type="slidenum">
              <a:rPr lang="pl-PL" smtClean="0"/>
              <a:t>‹#›</a:t>
            </a:fld>
            <a:endParaRPr lang="pl-PL"/>
          </a:p>
        </p:txBody>
      </p:sp>
    </p:spTree>
    <p:extLst>
      <p:ext uri="{BB962C8B-B14F-4D97-AF65-F5344CB8AC3E}">
        <p14:creationId xmlns:p14="http://schemas.microsoft.com/office/powerpoint/2010/main" val="2691940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A59D819-7BC2-4C39-8359-5E2663423A45}"/>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8A979154-BCE5-44DB-BD4A-825E1C1E931D}"/>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8E6BA844-C745-464D-8CAD-ECAD1BD852D3}"/>
              </a:ext>
            </a:extLst>
          </p:cNvPr>
          <p:cNvSpPr>
            <a:spLocks noGrp="1"/>
          </p:cNvSpPr>
          <p:nvPr>
            <p:ph type="dt" sz="half" idx="10"/>
          </p:nvPr>
        </p:nvSpPr>
        <p:spPr/>
        <p:txBody>
          <a:bodyPr/>
          <a:lstStyle/>
          <a:p>
            <a:fld id="{98AC2674-7202-47CE-89D8-4AC765D2D90B}" type="datetimeFigureOut">
              <a:rPr lang="pl-PL" smtClean="0"/>
              <a:t>2021-05-11</a:t>
            </a:fld>
            <a:endParaRPr lang="pl-PL"/>
          </a:p>
        </p:txBody>
      </p:sp>
      <p:sp>
        <p:nvSpPr>
          <p:cNvPr id="5" name="Symbol zastępczy stopki 4">
            <a:extLst>
              <a:ext uri="{FF2B5EF4-FFF2-40B4-BE49-F238E27FC236}">
                <a16:creationId xmlns:a16="http://schemas.microsoft.com/office/drawing/2014/main" id="{FC088DB8-E9A6-4195-9A3C-BF449B925E7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B0543000-3F1C-4D8C-B63F-A2823554413B}"/>
              </a:ext>
            </a:extLst>
          </p:cNvPr>
          <p:cNvSpPr>
            <a:spLocks noGrp="1"/>
          </p:cNvSpPr>
          <p:nvPr>
            <p:ph type="sldNum" sz="quarter" idx="12"/>
          </p:nvPr>
        </p:nvSpPr>
        <p:spPr/>
        <p:txBody>
          <a:bodyPr/>
          <a:lstStyle/>
          <a:p>
            <a:fld id="{5C5045F0-9904-4150-86BC-973A3608515B}" type="slidenum">
              <a:rPr lang="pl-PL" smtClean="0"/>
              <a:t>‹#›</a:t>
            </a:fld>
            <a:endParaRPr lang="pl-PL"/>
          </a:p>
        </p:txBody>
      </p:sp>
    </p:spTree>
    <p:extLst>
      <p:ext uri="{BB962C8B-B14F-4D97-AF65-F5344CB8AC3E}">
        <p14:creationId xmlns:p14="http://schemas.microsoft.com/office/powerpoint/2010/main" val="2735640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FEB881-50CA-4A4A-A66C-0DFB4932E142}"/>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C953E6EC-D704-4234-BBEC-C2F2EE7C07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C6474E4D-3490-4F60-A176-E015965C6C08}"/>
              </a:ext>
            </a:extLst>
          </p:cNvPr>
          <p:cNvSpPr>
            <a:spLocks noGrp="1"/>
          </p:cNvSpPr>
          <p:nvPr>
            <p:ph type="dt" sz="half" idx="10"/>
          </p:nvPr>
        </p:nvSpPr>
        <p:spPr/>
        <p:txBody>
          <a:bodyPr/>
          <a:lstStyle/>
          <a:p>
            <a:fld id="{98AC2674-7202-47CE-89D8-4AC765D2D90B}" type="datetimeFigureOut">
              <a:rPr lang="pl-PL" smtClean="0"/>
              <a:t>2021-05-11</a:t>
            </a:fld>
            <a:endParaRPr lang="pl-PL"/>
          </a:p>
        </p:txBody>
      </p:sp>
      <p:sp>
        <p:nvSpPr>
          <p:cNvPr id="5" name="Symbol zastępczy stopki 4">
            <a:extLst>
              <a:ext uri="{FF2B5EF4-FFF2-40B4-BE49-F238E27FC236}">
                <a16:creationId xmlns:a16="http://schemas.microsoft.com/office/drawing/2014/main" id="{046225D7-8169-4815-AA57-6FDF9C2F12A8}"/>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FD7293D9-882D-4592-9E10-D8B3C81634F5}"/>
              </a:ext>
            </a:extLst>
          </p:cNvPr>
          <p:cNvSpPr>
            <a:spLocks noGrp="1"/>
          </p:cNvSpPr>
          <p:nvPr>
            <p:ph type="sldNum" sz="quarter" idx="12"/>
          </p:nvPr>
        </p:nvSpPr>
        <p:spPr/>
        <p:txBody>
          <a:bodyPr/>
          <a:lstStyle/>
          <a:p>
            <a:fld id="{5C5045F0-9904-4150-86BC-973A3608515B}" type="slidenum">
              <a:rPr lang="pl-PL" smtClean="0"/>
              <a:t>‹#›</a:t>
            </a:fld>
            <a:endParaRPr lang="pl-PL"/>
          </a:p>
        </p:txBody>
      </p:sp>
    </p:spTree>
    <p:extLst>
      <p:ext uri="{BB962C8B-B14F-4D97-AF65-F5344CB8AC3E}">
        <p14:creationId xmlns:p14="http://schemas.microsoft.com/office/powerpoint/2010/main" val="1255331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FB551D5-C0A5-448D-95CA-5D9995EBFCDB}"/>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8A94DA5B-EAEB-44B9-8174-83201D24BB7B}"/>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A22792C8-67A4-45FA-9F9A-8017A3BA6509}"/>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EA30672C-F2D1-4D96-84AF-DAED19BC86B4}"/>
              </a:ext>
            </a:extLst>
          </p:cNvPr>
          <p:cNvSpPr>
            <a:spLocks noGrp="1"/>
          </p:cNvSpPr>
          <p:nvPr>
            <p:ph type="dt" sz="half" idx="10"/>
          </p:nvPr>
        </p:nvSpPr>
        <p:spPr/>
        <p:txBody>
          <a:bodyPr/>
          <a:lstStyle/>
          <a:p>
            <a:fld id="{98AC2674-7202-47CE-89D8-4AC765D2D90B}" type="datetimeFigureOut">
              <a:rPr lang="pl-PL" smtClean="0"/>
              <a:t>2021-05-11</a:t>
            </a:fld>
            <a:endParaRPr lang="pl-PL"/>
          </a:p>
        </p:txBody>
      </p:sp>
      <p:sp>
        <p:nvSpPr>
          <p:cNvPr id="6" name="Symbol zastępczy stopki 5">
            <a:extLst>
              <a:ext uri="{FF2B5EF4-FFF2-40B4-BE49-F238E27FC236}">
                <a16:creationId xmlns:a16="http://schemas.microsoft.com/office/drawing/2014/main" id="{299F8B89-37B4-416C-BB3A-18F759655BC2}"/>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E2FC4F06-D6DF-4417-B147-24C5CE8E7485}"/>
              </a:ext>
            </a:extLst>
          </p:cNvPr>
          <p:cNvSpPr>
            <a:spLocks noGrp="1"/>
          </p:cNvSpPr>
          <p:nvPr>
            <p:ph type="sldNum" sz="quarter" idx="12"/>
          </p:nvPr>
        </p:nvSpPr>
        <p:spPr/>
        <p:txBody>
          <a:bodyPr/>
          <a:lstStyle/>
          <a:p>
            <a:fld id="{5C5045F0-9904-4150-86BC-973A3608515B}" type="slidenum">
              <a:rPr lang="pl-PL" smtClean="0"/>
              <a:t>‹#›</a:t>
            </a:fld>
            <a:endParaRPr lang="pl-PL"/>
          </a:p>
        </p:txBody>
      </p:sp>
    </p:spTree>
    <p:extLst>
      <p:ext uri="{BB962C8B-B14F-4D97-AF65-F5344CB8AC3E}">
        <p14:creationId xmlns:p14="http://schemas.microsoft.com/office/powerpoint/2010/main" val="1621882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AEC1425-F0BE-48EA-B72B-91CE864298D8}"/>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14E83C1B-5310-4B54-A572-D70C8553C5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8D57F393-29C6-4944-B554-81F37DEEF2BF}"/>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89190047-14B6-430D-A3A9-753ED9EA88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FE59361F-2F93-459F-910C-3E8CCF5CD10A}"/>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B6ECA457-2835-4B60-BBFC-4F0B61A4C2DD}"/>
              </a:ext>
            </a:extLst>
          </p:cNvPr>
          <p:cNvSpPr>
            <a:spLocks noGrp="1"/>
          </p:cNvSpPr>
          <p:nvPr>
            <p:ph type="dt" sz="half" idx="10"/>
          </p:nvPr>
        </p:nvSpPr>
        <p:spPr/>
        <p:txBody>
          <a:bodyPr/>
          <a:lstStyle/>
          <a:p>
            <a:fld id="{98AC2674-7202-47CE-89D8-4AC765D2D90B}" type="datetimeFigureOut">
              <a:rPr lang="pl-PL" smtClean="0"/>
              <a:t>2021-05-11</a:t>
            </a:fld>
            <a:endParaRPr lang="pl-PL"/>
          </a:p>
        </p:txBody>
      </p:sp>
      <p:sp>
        <p:nvSpPr>
          <p:cNvPr id="8" name="Symbol zastępczy stopki 7">
            <a:extLst>
              <a:ext uri="{FF2B5EF4-FFF2-40B4-BE49-F238E27FC236}">
                <a16:creationId xmlns:a16="http://schemas.microsoft.com/office/drawing/2014/main" id="{FC558B92-4AE2-448B-92C6-041D4C24CDDE}"/>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78FA8BFA-A732-4178-8A65-D28B8D6B2375}"/>
              </a:ext>
            </a:extLst>
          </p:cNvPr>
          <p:cNvSpPr>
            <a:spLocks noGrp="1"/>
          </p:cNvSpPr>
          <p:nvPr>
            <p:ph type="sldNum" sz="quarter" idx="12"/>
          </p:nvPr>
        </p:nvSpPr>
        <p:spPr/>
        <p:txBody>
          <a:bodyPr/>
          <a:lstStyle/>
          <a:p>
            <a:fld id="{5C5045F0-9904-4150-86BC-973A3608515B}" type="slidenum">
              <a:rPr lang="pl-PL" smtClean="0"/>
              <a:t>‹#›</a:t>
            </a:fld>
            <a:endParaRPr lang="pl-PL"/>
          </a:p>
        </p:txBody>
      </p:sp>
    </p:spTree>
    <p:extLst>
      <p:ext uri="{BB962C8B-B14F-4D97-AF65-F5344CB8AC3E}">
        <p14:creationId xmlns:p14="http://schemas.microsoft.com/office/powerpoint/2010/main" val="3493588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2428192-4ED1-424C-A5D7-905DBBA73789}"/>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F224EE33-8786-41F5-99A7-A764D02ACC6E}"/>
              </a:ext>
            </a:extLst>
          </p:cNvPr>
          <p:cNvSpPr>
            <a:spLocks noGrp="1"/>
          </p:cNvSpPr>
          <p:nvPr>
            <p:ph type="dt" sz="half" idx="10"/>
          </p:nvPr>
        </p:nvSpPr>
        <p:spPr/>
        <p:txBody>
          <a:bodyPr/>
          <a:lstStyle/>
          <a:p>
            <a:fld id="{98AC2674-7202-47CE-89D8-4AC765D2D90B}" type="datetimeFigureOut">
              <a:rPr lang="pl-PL" smtClean="0"/>
              <a:t>2021-05-11</a:t>
            </a:fld>
            <a:endParaRPr lang="pl-PL"/>
          </a:p>
        </p:txBody>
      </p:sp>
      <p:sp>
        <p:nvSpPr>
          <p:cNvPr id="4" name="Symbol zastępczy stopki 3">
            <a:extLst>
              <a:ext uri="{FF2B5EF4-FFF2-40B4-BE49-F238E27FC236}">
                <a16:creationId xmlns:a16="http://schemas.microsoft.com/office/drawing/2014/main" id="{8F1FE82E-6676-41CD-A329-33B3070B0FFD}"/>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65FD2447-2AD8-4E26-9F72-26522299D70B}"/>
              </a:ext>
            </a:extLst>
          </p:cNvPr>
          <p:cNvSpPr>
            <a:spLocks noGrp="1"/>
          </p:cNvSpPr>
          <p:nvPr>
            <p:ph type="sldNum" sz="quarter" idx="12"/>
          </p:nvPr>
        </p:nvSpPr>
        <p:spPr/>
        <p:txBody>
          <a:bodyPr/>
          <a:lstStyle/>
          <a:p>
            <a:fld id="{5C5045F0-9904-4150-86BC-973A3608515B}" type="slidenum">
              <a:rPr lang="pl-PL" smtClean="0"/>
              <a:t>‹#›</a:t>
            </a:fld>
            <a:endParaRPr lang="pl-PL"/>
          </a:p>
        </p:txBody>
      </p:sp>
    </p:spTree>
    <p:extLst>
      <p:ext uri="{BB962C8B-B14F-4D97-AF65-F5344CB8AC3E}">
        <p14:creationId xmlns:p14="http://schemas.microsoft.com/office/powerpoint/2010/main" val="423110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C825BE7B-BB1C-48B6-95F9-11E9A13603DC}"/>
              </a:ext>
            </a:extLst>
          </p:cNvPr>
          <p:cNvSpPr>
            <a:spLocks noGrp="1"/>
          </p:cNvSpPr>
          <p:nvPr>
            <p:ph type="dt" sz="half" idx="10"/>
          </p:nvPr>
        </p:nvSpPr>
        <p:spPr/>
        <p:txBody>
          <a:bodyPr/>
          <a:lstStyle/>
          <a:p>
            <a:fld id="{98AC2674-7202-47CE-89D8-4AC765D2D90B}" type="datetimeFigureOut">
              <a:rPr lang="pl-PL" smtClean="0"/>
              <a:t>2021-05-11</a:t>
            </a:fld>
            <a:endParaRPr lang="pl-PL"/>
          </a:p>
        </p:txBody>
      </p:sp>
      <p:sp>
        <p:nvSpPr>
          <p:cNvPr id="3" name="Symbol zastępczy stopki 2">
            <a:extLst>
              <a:ext uri="{FF2B5EF4-FFF2-40B4-BE49-F238E27FC236}">
                <a16:creationId xmlns:a16="http://schemas.microsoft.com/office/drawing/2014/main" id="{295800B6-8F60-4562-AF35-A24C549E589D}"/>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248C52B5-B5CD-4A83-ADA4-71949DEB6B75}"/>
              </a:ext>
            </a:extLst>
          </p:cNvPr>
          <p:cNvSpPr>
            <a:spLocks noGrp="1"/>
          </p:cNvSpPr>
          <p:nvPr>
            <p:ph type="sldNum" sz="quarter" idx="12"/>
          </p:nvPr>
        </p:nvSpPr>
        <p:spPr/>
        <p:txBody>
          <a:bodyPr/>
          <a:lstStyle/>
          <a:p>
            <a:fld id="{5C5045F0-9904-4150-86BC-973A3608515B}" type="slidenum">
              <a:rPr lang="pl-PL" smtClean="0"/>
              <a:t>‹#›</a:t>
            </a:fld>
            <a:endParaRPr lang="pl-PL"/>
          </a:p>
        </p:txBody>
      </p:sp>
    </p:spTree>
    <p:extLst>
      <p:ext uri="{BB962C8B-B14F-4D97-AF65-F5344CB8AC3E}">
        <p14:creationId xmlns:p14="http://schemas.microsoft.com/office/powerpoint/2010/main" val="2816062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E23CC34-CD9E-496E-843B-B07501E5ED1A}"/>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397EB1A9-CC44-4CAC-8CF3-B7381722FE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2566B194-E11D-43F0-9A09-0DA121D1FE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9F25FC47-14D1-4D39-82BF-E494CE1C0C56}"/>
              </a:ext>
            </a:extLst>
          </p:cNvPr>
          <p:cNvSpPr>
            <a:spLocks noGrp="1"/>
          </p:cNvSpPr>
          <p:nvPr>
            <p:ph type="dt" sz="half" idx="10"/>
          </p:nvPr>
        </p:nvSpPr>
        <p:spPr/>
        <p:txBody>
          <a:bodyPr/>
          <a:lstStyle/>
          <a:p>
            <a:fld id="{98AC2674-7202-47CE-89D8-4AC765D2D90B}" type="datetimeFigureOut">
              <a:rPr lang="pl-PL" smtClean="0"/>
              <a:t>2021-05-11</a:t>
            </a:fld>
            <a:endParaRPr lang="pl-PL"/>
          </a:p>
        </p:txBody>
      </p:sp>
      <p:sp>
        <p:nvSpPr>
          <p:cNvPr id="6" name="Symbol zastępczy stopki 5">
            <a:extLst>
              <a:ext uri="{FF2B5EF4-FFF2-40B4-BE49-F238E27FC236}">
                <a16:creationId xmlns:a16="http://schemas.microsoft.com/office/drawing/2014/main" id="{E99034C7-F8BE-4CBB-A9F0-0F6B08B4D609}"/>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68B22931-2859-4B24-A630-8D159567C639}"/>
              </a:ext>
            </a:extLst>
          </p:cNvPr>
          <p:cNvSpPr>
            <a:spLocks noGrp="1"/>
          </p:cNvSpPr>
          <p:nvPr>
            <p:ph type="sldNum" sz="quarter" idx="12"/>
          </p:nvPr>
        </p:nvSpPr>
        <p:spPr/>
        <p:txBody>
          <a:bodyPr/>
          <a:lstStyle/>
          <a:p>
            <a:fld id="{5C5045F0-9904-4150-86BC-973A3608515B}" type="slidenum">
              <a:rPr lang="pl-PL" smtClean="0"/>
              <a:t>‹#›</a:t>
            </a:fld>
            <a:endParaRPr lang="pl-PL"/>
          </a:p>
        </p:txBody>
      </p:sp>
    </p:spTree>
    <p:extLst>
      <p:ext uri="{BB962C8B-B14F-4D97-AF65-F5344CB8AC3E}">
        <p14:creationId xmlns:p14="http://schemas.microsoft.com/office/powerpoint/2010/main" val="3165691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2025CF7-B953-41C5-885D-513C44E992B5}"/>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99881FED-71F2-4594-9ACA-1B4CB18CFF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74B91422-2C3F-4B2D-921C-3AEE940514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97094E44-D2AC-4D42-AEF9-C05474591C63}"/>
              </a:ext>
            </a:extLst>
          </p:cNvPr>
          <p:cNvSpPr>
            <a:spLocks noGrp="1"/>
          </p:cNvSpPr>
          <p:nvPr>
            <p:ph type="dt" sz="half" idx="10"/>
          </p:nvPr>
        </p:nvSpPr>
        <p:spPr/>
        <p:txBody>
          <a:bodyPr/>
          <a:lstStyle/>
          <a:p>
            <a:fld id="{98AC2674-7202-47CE-89D8-4AC765D2D90B}" type="datetimeFigureOut">
              <a:rPr lang="pl-PL" smtClean="0"/>
              <a:t>2021-05-11</a:t>
            </a:fld>
            <a:endParaRPr lang="pl-PL"/>
          </a:p>
        </p:txBody>
      </p:sp>
      <p:sp>
        <p:nvSpPr>
          <p:cNvPr id="6" name="Symbol zastępczy stopki 5">
            <a:extLst>
              <a:ext uri="{FF2B5EF4-FFF2-40B4-BE49-F238E27FC236}">
                <a16:creationId xmlns:a16="http://schemas.microsoft.com/office/drawing/2014/main" id="{7B879B0A-B397-473A-BD2C-7D0CEB9F2D81}"/>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08126CC3-37E1-4D99-A87D-54377C948BD7}"/>
              </a:ext>
            </a:extLst>
          </p:cNvPr>
          <p:cNvSpPr>
            <a:spLocks noGrp="1"/>
          </p:cNvSpPr>
          <p:nvPr>
            <p:ph type="sldNum" sz="quarter" idx="12"/>
          </p:nvPr>
        </p:nvSpPr>
        <p:spPr/>
        <p:txBody>
          <a:bodyPr/>
          <a:lstStyle/>
          <a:p>
            <a:fld id="{5C5045F0-9904-4150-86BC-973A3608515B}" type="slidenum">
              <a:rPr lang="pl-PL" smtClean="0"/>
              <a:t>‹#›</a:t>
            </a:fld>
            <a:endParaRPr lang="pl-PL"/>
          </a:p>
        </p:txBody>
      </p:sp>
    </p:spTree>
    <p:extLst>
      <p:ext uri="{BB962C8B-B14F-4D97-AF65-F5344CB8AC3E}">
        <p14:creationId xmlns:p14="http://schemas.microsoft.com/office/powerpoint/2010/main" val="269039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8D579413-6252-4594-8007-163E5EE6DE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AF33B242-6711-4262-B1F9-43EFFACE98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169A7324-3003-4165-95DE-68D1BBF435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AC2674-7202-47CE-89D8-4AC765D2D90B}" type="datetimeFigureOut">
              <a:rPr lang="pl-PL" smtClean="0"/>
              <a:t>2021-05-11</a:t>
            </a:fld>
            <a:endParaRPr lang="pl-PL"/>
          </a:p>
        </p:txBody>
      </p:sp>
      <p:sp>
        <p:nvSpPr>
          <p:cNvPr id="5" name="Symbol zastępczy stopki 4">
            <a:extLst>
              <a:ext uri="{FF2B5EF4-FFF2-40B4-BE49-F238E27FC236}">
                <a16:creationId xmlns:a16="http://schemas.microsoft.com/office/drawing/2014/main" id="{AB4EBB72-CBC3-472C-89E4-36B0CF4348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6A170826-2E2D-46A3-9253-DCADCAFA37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5045F0-9904-4150-86BC-973A3608515B}" type="slidenum">
              <a:rPr lang="pl-PL" smtClean="0"/>
              <a:t>‹#›</a:t>
            </a:fld>
            <a:endParaRPr lang="pl-PL"/>
          </a:p>
        </p:txBody>
      </p:sp>
    </p:spTree>
    <p:extLst>
      <p:ext uri="{BB962C8B-B14F-4D97-AF65-F5344CB8AC3E}">
        <p14:creationId xmlns:p14="http://schemas.microsoft.com/office/powerpoint/2010/main" val="3712580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pl.wikipedia.org/wiki/Kierunek_%E2%80%93_Socjalna_Demokracja" TargetMode="External"/><Relationship Id="rId7" Type="http://schemas.openxmlformats.org/officeDocument/2006/relationships/hyperlink" Target="https://pl.wikipedia.org/wiki/Dla_Ludzi" TargetMode="External"/><Relationship Id="rId2" Type="http://schemas.openxmlformats.org/officeDocument/2006/relationships/hyperlink" Target="https://pl.wikipedia.org/wiki/Zwyczajni_Ludzie_i_Niezale%C5%BCne_Osobisto%C5%9Bci" TargetMode="External"/><Relationship Id="rId1" Type="http://schemas.openxmlformats.org/officeDocument/2006/relationships/slideLayout" Target="../slideLayouts/slideLayout2.xml"/><Relationship Id="rId6" Type="http://schemas.openxmlformats.org/officeDocument/2006/relationships/hyperlink" Target="https://pl.wikipedia.org/wiki/Wolno%C5%9B%C4%87_i_Solidarno%C5%9B%C4%87" TargetMode="External"/><Relationship Id="rId5" Type="http://schemas.openxmlformats.org/officeDocument/2006/relationships/hyperlink" Target="https://pl.wikipedia.org/wiki/Partia_Ludowa_Nasza_S%C5%82owacja" TargetMode="External"/><Relationship Id="rId4" Type="http://schemas.openxmlformats.org/officeDocument/2006/relationships/hyperlink" Target="https://pl.wikipedia.org/wiki/Jeste%C5%9Bmy_Rodzin%C4%85" TargetMode="External"/><Relationship Id="rId9"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2">
            <a:extLst>
              <a:ext uri="{FF2B5EF4-FFF2-40B4-BE49-F238E27FC236}">
                <a16:creationId xmlns:a16="http://schemas.microsoft.com/office/drawing/2014/main" id="{9B6CD22E-2269-419F-9E81-016EA035D4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C2E6040E-950A-4400-B527-25006AC8F1A6}"/>
              </a:ext>
            </a:extLst>
          </p:cNvPr>
          <p:cNvSpPr>
            <a:spLocks noGrp="1"/>
          </p:cNvSpPr>
          <p:nvPr>
            <p:ph type="ctrTitle"/>
          </p:nvPr>
        </p:nvSpPr>
        <p:spPr>
          <a:xfrm>
            <a:off x="647132" y="1295231"/>
            <a:ext cx="5895178" cy="3807446"/>
          </a:xfrm>
        </p:spPr>
        <p:txBody>
          <a:bodyPr anchor="b">
            <a:normAutofit/>
          </a:bodyPr>
          <a:lstStyle/>
          <a:p>
            <a:pPr algn="l"/>
            <a:r>
              <a:rPr lang="en-US" sz="6600"/>
              <a:t>Political system in the countries in the Visegrad Group</a:t>
            </a:r>
            <a:endParaRPr lang="pl-PL" sz="6600"/>
          </a:p>
        </p:txBody>
      </p:sp>
      <p:sp>
        <p:nvSpPr>
          <p:cNvPr id="31" name="Freeform: Shape 24">
            <a:extLst>
              <a:ext uri="{FF2B5EF4-FFF2-40B4-BE49-F238E27FC236}">
                <a16:creationId xmlns:a16="http://schemas.microsoft.com/office/drawing/2014/main" id="{AA607D34-E2A9-4595-9DB2-5472E077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7082" y="0"/>
            <a:ext cx="4884918" cy="6858000"/>
          </a:xfrm>
          <a:custGeom>
            <a:avLst/>
            <a:gdLst>
              <a:gd name="connsiteX0" fmla="*/ 1097203 w 4884918"/>
              <a:gd name="connsiteY0" fmla="*/ 0 h 6858000"/>
              <a:gd name="connsiteX1" fmla="*/ 1154155 w 4884918"/>
              <a:gd name="connsiteY1" fmla="*/ 0 h 6858000"/>
              <a:gd name="connsiteX2" fmla="*/ 972305 w 4884918"/>
              <a:gd name="connsiteY2" fmla="*/ 343212 h 6858000"/>
              <a:gd name="connsiteX3" fmla="*/ 780524 w 4884918"/>
              <a:gd name="connsiteY3" fmla="*/ 761067 h 6858000"/>
              <a:gd name="connsiteX4" fmla="*/ 737045 w 4884918"/>
              <a:gd name="connsiteY4" fmla="*/ 865164 h 6858000"/>
              <a:gd name="connsiteX5" fmla="*/ 762322 w 4884918"/>
              <a:gd name="connsiteY5" fmla="*/ 830676 h 6858000"/>
              <a:gd name="connsiteX6" fmla="*/ 1118805 w 4884918"/>
              <a:gd name="connsiteY6" fmla="*/ 160440 h 6858000"/>
              <a:gd name="connsiteX7" fmla="*/ 1221640 w 4884918"/>
              <a:gd name="connsiteY7" fmla="*/ 0 h 6858000"/>
              <a:gd name="connsiteX8" fmla="*/ 4884918 w 4884918"/>
              <a:gd name="connsiteY8" fmla="*/ 0 h 6858000"/>
              <a:gd name="connsiteX9" fmla="*/ 4884918 w 4884918"/>
              <a:gd name="connsiteY9" fmla="*/ 6857999 h 6858000"/>
              <a:gd name="connsiteX10" fmla="*/ 4884918 w 4884918"/>
              <a:gd name="connsiteY10" fmla="*/ 6858000 h 6858000"/>
              <a:gd name="connsiteX11" fmla="*/ 704817 w 4884918"/>
              <a:gd name="connsiteY11" fmla="*/ 6858000 h 6858000"/>
              <a:gd name="connsiteX12" fmla="*/ 618717 w 4884918"/>
              <a:gd name="connsiteY12" fmla="*/ 6672538 h 6858000"/>
              <a:gd name="connsiteX13" fmla="*/ 309324 w 4884918"/>
              <a:gd name="connsiteY13" fmla="*/ 5833618 h 6858000"/>
              <a:gd name="connsiteX14" fmla="*/ 209850 w 4884918"/>
              <a:gd name="connsiteY14" fmla="*/ 5484180 h 6858000"/>
              <a:gd name="connsiteX15" fmla="*/ 211619 w 4884918"/>
              <a:gd name="connsiteY15" fmla="*/ 5517653 h 6858000"/>
              <a:gd name="connsiteX16" fmla="*/ 361778 w 4884918"/>
              <a:gd name="connsiteY16" fmla="*/ 6145524 h 6858000"/>
              <a:gd name="connsiteX17" fmla="*/ 591356 w 4884918"/>
              <a:gd name="connsiteY17" fmla="*/ 6843306 h 6858000"/>
              <a:gd name="connsiteX18" fmla="*/ 597415 w 4884918"/>
              <a:gd name="connsiteY18" fmla="*/ 6858000 h 6858000"/>
              <a:gd name="connsiteX19" fmla="*/ 545224 w 4884918"/>
              <a:gd name="connsiteY19" fmla="*/ 6858000 h 6858000"/>
              <a:gd name="connsiteX20" fmla="*/ 533604 w 4884918"/>
              <a:gd name="connsiteY20" fmla="*/ 6830072 h 6858000"/>
              <a:gd name="connsiteX21" fmla="*/ 169657 w 4884918"/>
              <a:gd name="connsiteY21" fmla="*/ 5556577 h 6858000"/>
              <a:gd name="connsiteX22" fmla="*/ 12169 w 4884918"/>
              <a:gd name="connsiteY22" fmla="*/ 4362835 h 6858000"/>
              <a:gd name="connsiteX23" fmla="*/ 46168 w 4884918"/>
              <a:gd name="connsiteY23" fmla="*/ 3338487 h 6858000"/>
              <a:gd name="connsiteX24" fmla="*/ 490574 w 4884918"/>
              <a:gd name="connsiteY24" fmla="*/ 1381078 h 6858000"/>
              <a:gd name="connsiteX25" fmla="*/ 984701 w 4884918"/>
              <a:gd name="connsiteY25" fmla="*/ 2082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884918" h="6858000">
                <a:moveTo>
                  <a:pt x="1097203" y="0"/>
                </a:moveTo>
                <a:lnTo>
                  <a:pt x="1154155" y="0"/>
                </a:lnTo>
                <a:lnTo>
                  <a:pt x="972305" y="343212"/>
                </a:lnTo>
                <a:cubicBezTo>
                  <a:pt x="904739" y="480367"/>
                  <a:pt x="840941" y="619727"/>
                  <a:pt x="780524" y="761067"/>
                </a:cubicBezTo>
                <a:cubicBezTo>
                  <a:pt x="765737" y="795681"/>
                  <a:pt x="751579" y="830550"/>
                  <a:pt x="737045" y="865164"/>
                </a:cubicBezTo>
                <a:cubicBezTo>
                  <a:pt x="748306" y="856057"/>
                  <a:pt x="757014" y="844174"/>
                  <a:pt x="762322" y="830676"/>
                </a:cubicBezTo>
                <a:cubicBezTo>
                  <a:pt x="870201" y="600612"/>
                  <a:pt x="988539" y="376889"/>
                  <a:pt x="1118805" y="160440"/>
                </a:cubicBezTo>
                <a:lnTo>
                  <a:pt x="1221640" y="0"/>
                </a:lnTo>
                <a:lnTo>
                  <a:pt x="4884918" y="0"/>
                </a:lnTo>
                <a:lnTo>
                  <a:pt x="4884918" y="6857999"/>
                </a:lnTo>
                <a:lnTo>
                  <a:pt x="4884918" y="6858000"/>
                </a:lnTo>
                <a:lnTo>
                  <a:pt x="704817" y="6858000"/>
                </a:lnTo>
                <a:lnTo>
                  <a:pt x="618717" y="6672538"/>
                </a:lnTo>
                <a:cubicBezTo>
                  <a:pt x="501618" y="6400947"/>
                  <a:pt x="398622" y="6121213"/>
                  <a:pt x="309324" y="5833618"/>
                </a:cubicBezTo>
                <a:cubicBezTo>
                  <a:pt x="275071" y="5723183"/>
                  <a:pt x="246125" y="5611225"/>
                  <a:pt x="209850" y="5484180"/>
                </a:cubicBezTo>
                <a:cubicBezTo>
                  <a:pt x="209859" y="5495363"/>
                  <a:pt x="210448" y="5506534"/>
                  <a:pt x="211619" y="5517653"/>
                </a:cubicBezTo>
                <a:cubicBezTo>
                  <a:pt x="261166" y="5727113"/>
                  <a:pt x="303888" y="5938474"/>
                  <a:pt x="361778" y="6145524"/>
                </a:cubicBezTo>
                <a:cubicBezTo>
                  <a:pt x="428356" y="6383258"/>
                  <a:pt x="504422" y="6616111"/>
                  <a:pt x="591356" y="6843306"/>
                </a:cubicBezTo>
                <a:lnTo>
                  <a:pt x="597415" y="6858000"/>
                </a:lnTo>
                <a:lnTo>
                  <a:pt x="545224" y="6858000"/>
                </a:lnTo>
                <a:lnTo>
                  <a:pt x="533604" y="6830072"/>
                </a:lnTo>
                <a:cubicBezTo>
                  <a:pt x="376384" y="6416985"/>
                  <a:pt x="257344" y="5991917"/>
                  <a:pt x="169657" y="5556577"/>
                </a:cubicBezTo>
                <a:cubicBezTo>
                  <a:pt x="90154" y="5162256"/>
                  <a:pt x="43261" y="4763750"/>
                  <a:pt x="12169" y="4362835"/>
                </a:cubicBezTo>
                <a:cubicBezTo>
                  <a:pt x="-14122" y="4019865"/>
                  <a:pt x="4458" y="3679429"/>
                  <a:pt x="46168" y="3338487"/>
                </a:cubicBezTo>
                <a:cubicBezTo>
                  <a:pt x="125796" y="2672248"/>
                  <a:pt x="274744" y="2016203"/>
                  <a:pt x="490574" y="1381078"/>
                </a:cubicBezTo>
                <a:cubicBezTo>
                  <a:pt x="629230" y="976550"/>
                  <a:pt x="791584" y="584320"/>
                  <a:pt x="984701" y="208241"/>
                </a:cubicBezTo>
                <a:close/>
              </a:path>
            </a:pathLst>
          </a:custGeom>
          <a:solidFill>
            <a:schemeClr val="accent2"/>
          </a:solidFill>
          <a:ln w="6857" cap="flat">
            <a:noFill/>
            <a:prstDash val="solid"/>
            <a:miter/>
          </a:ln>
        </p:spPr>
        <p:txBody>
          <a:bodyPr wrap="square" rtlCol="0" anchor="ctr">
            <a:noAutofit/>
          </a:bodyPr>
          <a:lstStyle/>
          <a:p>
            <a:endParaRPr lang="en-US"/>
          </a:p>
        </p:txBody>
      </p:sp>
      <p:sp>
        <p:nvSpPr>
          <p:cNvPr id="3" name="Podtytuł 2">
            <a:extLst>
              <a:ext uri="{FF2B5EF4-FFF2-40B4-BE49-F238E27FC236}">
                <a16:creationId xmlns:a16="http://schemas.microsoft.com/office/drawing/2014/main" id="{5A85BE1C-0A05-4AB7-87B9-E099EBC757C7}"/>
              </a:ext>
            </a:extLst>
          </p:cNvPr>
          <p:cNvSpPr>
            <a:spLocks noGrp="1"/>
          </p:cNvSpPr>
          <p:nvPr>
            <p:ph type="subTitle" idx="1"/>
          </p:nvPr>
        </p:nvSpPr>
        <p:spPr>
          <a:xfrm>
            <a:off x="7850653" y="1122363"/>
            <a:ext cx="3758837" cy="4180856"/>
          </a:xfrm>
        </p:spPr>
        <p:txBody>
          <a:bodyPr anchor="b">
            <a:normAutofit/>
          </a:bodyPr>
          <a:lstStyle/>
          <a:p>
            <a:pPr algn="l"/>
            <a:r>
              <a:rPr lang="pl-PL" dirty="0" err="1">
                <a:solidFill>
                  <a:srgbClr val="FFFFFF"/>
                </a:solidFill>
              </a:rPr>
              <a:t>PhD</a:t>
            </a:r>
            <a:r>
              <a:rPr lang="pl-PL" dirty="0">
                <a:solidFill>
                  <a:srgbClr val="FFFFFF"/>
                </a:solidFill>
              </a:rPr>
              <a:t> Ewelina Kancik-Kołtun</a:t>
            </a:r>
          </a:p>
        </p:txBody>
      </p:sp>
      <p:sp>
        <p:nvSpPr>
          <p:cNvPr id="32" name="sketch line">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180" y="5439978"/>
            <a:ext cx="5897880" cy="18288"/>
          </a:xfrm>
          <a:custGeom>
            <a:avLst/>
            <a:gdLst>
              <a:gd name="connsiteX0" fmla="*/ 0 w 5897880"/>
              <a:gd name="connsiteY0" fmla="*/ 0 h 18288"/>
              <a:gd name="connsiteX1" fmla="*/ 537362 w 5897880"/>
              <a:gd name="connsiteY1" fmla="*/ 0 h 18288"/>
              <a:gd name="connsiteX2" fmla="*/ 1133704 w 5897880"/>
              <a:gd name="connsiteY2" fmla="*/ 0 h 18288"/>
              <a:gd name="connsiteX3" fmla="*/ 1671066 w 5897880"/>
              <a:gd name="connsiteY3" fmla="*/ 0 h 18288"/>
              <a:gd name="connsiteX4" fmla="*/ 2385365 w 5897880"/>
              <a:gd name="connsiteY4" fmla="*/ 0 h 18288"/>
              <a:gd name="connsiteX5" fmla="*/ 3040685 w 5897880"/>
              <a:gd name="connsiteY5" fmla="*/ 0 h 18288"/>
              <a:gd name="connsiteX6" fmla="*/ 3696005 w 5897880"/>
              <a:gd name="connsiteY6" fmla="*/ 0 h 18288"/>
              <a:gd name="connsiteX7" fmla="*/ 4469282 w 5897880"/>
              <a:gd name="connsiteY7" fmla="*/ 0 h 18288"/>
              <a:gd name="connsiteX8" fmla="*/ 5183581 w 5897880"/>
              <a:gd name="connsiteY8" fmla="*/ 0 h 18288"/>
              <a:gd name="connsiteX9" fmla="*/ 5897880 w 5897880"/>
              <a:gd name="connsiteY9" fmla="*/ 0 h 18288"/>
              <a:gd name="connsiteX10" fmla="*/ 5897880 w 5897880"/>
              <a:gd name="connsiteY10" fmla="*/ 18288 h 18288"/>
              <a:gd name="connsiteX11" fmla="*/ 5419496 w 5897880"/>
              <a:gd name="connsiteY11" fmla="*/ 18288 h 18288"/>
              <a:gd name="connsiteX12" fmla="*/ 4882134 w 5897880"/>
              <a:gd name="connsiteY12" fmla="*/ 18288 h 18288"/>
              <a:gd name="connsiteX13" fmla="*/ 4167835 w 5897880"/>
              <a:gd name="connsiteY13" fmla="*/ 18288 h 18288"/>
              <a:gd name="connsiteX14" fmla="*/ 3394558 w 5897880"/>
              <a:gd name="connsiteY14" fmla="*/ 18288 h 18288"/>
              <a:gd name="connsiteX15" fmla="*/ 2798216 w 5897880"/>
              <a:gd name="connsiteY15" fmla="*/ 18288 h 18288"/>
              <a:gd name="connsiteX16" fmla="*/ 2024939 w 5897880"/>
              <a:gd name="connsiteY16" fmla="*/ 18288 h 18288"/>
              <a:gd name="connsiteX17" fmla="*/ 1487576 w 5897880"/>
              <a:gd name="connsiteY17" fmla="*/ 18288 h 18288"/>
              <a:gd name="connsiteX18" fmla="*/ 1009193 w 5897880"/>
              <a:gd name="connsiteY18" fmla="*/ 18288 h 18288"/>
              <a:gd name="connsiteX19" fmla="*/ 0 w 5897880"/>
              <a:gd name="connsiteY19" fmla="*/ 18288 h 18288"/>
              <a:gd name="connsiteX20" fmla="*/ 0 w 5897880"/>
              <a:gd name="connsiteY2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97880" h="18288" fill="none" extrusionOk="0">
                <a:moveTo>
                  <a:pt x="0" y="0"/>
                </a:moveTo>
                <a:cubicBezTo>
                  <a:pt x="232564" y="21549"/>
                  <a:pt x="389747" y="7320"/>
                  <a:pt x="537362" y="0"/>
                </a:cubicBezTo>
                <a:cubicBezTo>
                  <a:pt x="684977" y="-7320"/>
                  <a:pt x="894159" y="-7726"/>
                  <a:pt x="1133704" y="0"/>
                </a:cubicBezTo>
                <a:cubicBezTo>
                  <a:pt x="1373249" y="7726"/>
                  <a:pt x="1440352" y="-304"/>
                  <a:pt x="1671066" y="0"/>
                </a:cubicBezTo>
                <a:cubicBezTo>
                  <a:pt x="1901780" y="304"/>
                  <a:pt x="2091497" y="765"/>
                  <a:pt x="2385365" y="0"/>
                </a:cubicBezTo>
                <a:cubicBezTo>
                  <a:pt x="2679233" y="-765"/>
                  <a:pt x="2762926" y="2802"/>
                  <a:pt x="3040685" y="0"/>
                </a:cubicBezTo>
                <a:cubicBezTo>
                  <a:pt x="3318444" y="-2802"/>
                  <a:pt x="3409726" y="9093"/>
                  <a:pt x="3696005" y="0"/>
                </a:cubicBezTo>
                <a:cubicBezTo>
                  <a:pt x="3982284" y="-9093"/>
                  <a:pt x="4087272" y="27119"/>
                  <a:pt x="4469282" y="0"/>
                </a:cubicBezTo>
                <a:cubicBezTo>
                  <a:pt x="4851292" y="-27119"/>
                  <a:pt x="4924835" y="26473"/>
                  <a:pt x="5183581" y="0"/>
                </a:cubicBezTo>
                <a:cubicBezTo>
                  <a:pt x="5442327" y="-26473"/>
                  <a:pt x="5598463" y="7328"/>
                  <a:pt x="5897880" y="0"/>
                </a:cubicBezTo>
                <a:cubicBezTo>
                  <a:pt x="5898259" y="7355"/>
                  <a:pt x="5898164" y="10249"/>
                  <a:pt x="5897880" y="18288"/>
                </a:cubicBezTo>
                <a:cubicBezTo>
                  <a:pt x="5682742" y="31268"/>
                  <a:pt x="5520014" y="14700"/>
                  <a:pt x="5419496" y="18288"/>
                </a:cubicBezTo>
                <a:cubicBezTo>
                  <a:pt x="5318978" y="21876"/>
                  <a:pt x="5012864" y="-2446"/>
                  <a:pt x="4882134" y="18288"/>
                </a:cubicBezTo>
                <a:cubicBezTo>
                  <a:pt x="4751404" y="39022"/>
                  <a:pt x="4313676" y="-3937"/>
                  <a:pt x="4167835" y="18288"/>
                </a:cubicBezTo>
                <a:cubicBezTo>
                  <a:pt x="4021994" y="40513"/>
                  <a:pt x="3715729" y="50049"/>
                  <a:pt x="3394558" y="18288"/>
                </a:cubicBezTo>
                <a:cubicBezTo>
                  <a:pt x="3073387" y="-13473"/>
                  <a:pt x="3093227" y="29828"/>
                  <a:pt x="2798216" y="18288"/>
                </a:cubicBezTo>
                <a:cubicBezTo>
                  <a:pt x="2503205" y="6748"/>
                  <a:pt x="2297615" y="22459"/>
                  <a:pt x="2024939" y="18288"/>
                </a:cubicBezTo>
                <a:cubicBezTo>
                  <a:pt x="1752263" y="14117"/>
                  <a:pt x="1629814" y="-5485"/>
                  <a:pt x="1487576" y="18288"/>
                </a:cubicBezTo>
                <a:cubicBezTo>
                  <a:pt x="1345338" y="42061"/>
                  <a:pt x="1238885" y="15810"/>
                  <a:pt x="1009193" y="18288"/>
                </a:cubicBezTo>
                <a:cubicBezTo>
                  <a:pt x="779501" y="20766"/>
                  <a:pt x="441829" y="-24679"/>
                  <a:pt x="0" y="18288"/>
                </a:cubicBezTo>
                <a:cubicBezTo>
                  <a:pt x="-384" y="12702"/>
                  <a:pt x="-513" y="4636"/>
                  <a:pt x="0" y="0"/>
                </a:cubicBezTo>
                <a:close/>
              </a:path>
              <a:path w="5897880" h="18288" stroke="0" extrusionOk="0">
                <a:moveTo>
                  <a:pt x="0" y="0"/>
                </a:moveTo>
                <a:cubicBezTo>
                  <a:pt x="196299" y="-26676"/>
                  <a:pt x="463834" y="6738"/>
                  <a:pt x="596341" y="0"/>
                </a:cubicBezTo>
                <a:cubicBezTo>
                  <a:pt x="728848" y="-6738"/>
                  <a:pt x="857267" y="1845"/>
                  <a:pt x="1074725" y="0"/>
                </a:cubicBezTo>
                <a:cubicBezTo>
                  <a:pt x="1292183" y="-1845"/>
                  <a:pt x="1545672" y="3744"/>
                  <a:pt x="1848002" y="0"/>
                </a:cubicBezTo>
                <a:cubicBezTo>
                  <a:pt x="2150332" y="-3744"/>
                  <a:pt x="2306688" y="-14526"/>
                  <a:pt x="2444344" y="0"/>
                </a:cubicBezTo>
                <a:cubicBezTo>
                  <a:pt x="2582000" y="14526"/>
                  <a:pt x="2761095" y="-11862"/>
                  <a:pt x="3040685" y="0"/>
                </a:cubicBezTo>
                <a:cubicBezTo>
                  <a:pt x="3320275" y="11862"/>
                  <a:pt x="3622320" y="-32867"/>
                  <a:pt x="3813962" y="0"/>
                </a:cubicBezTo>
                <a:cubicBezTo>
                  <a:pt x="4005604" y="32867"/>
                  <a:pt x="4117810" y="-10778"/>
                  <a:pt x="4351325" y="0"/>
                </a:cubicBezTo>
                <a:cubicBezTo>
                  <a:pt x="4584840" y="10778"/>
                  <a:pt x="4963783" y="-32384"/>
                  <a:pt x="5124602" y="0"/>
                </a:cubicBezTo>
                <a:cubicBezTo>
                  <a:pt x="5285421" y="32384"/>
                  <a:pt x="5705238" y="-29538"/>
                  <a:pt x="5897880" y="0"/>
                </a:cubicBezTo>
                <a:cubicBezTo>
                  <a:pt x="5898220" y="5688"/>
                  <a:pt x="5897711" y="13142"/>
                  <a:pt x="5897880" y="18288"/>
                </a:cubicBezTo>
                <a:cubicBezTo>
                  <a:pt x="5630425" y="-1425"/>
                  <a:pt x="5532865" y="12244"/>
                  <a:pt x="5242560" y="18288"/>
                </a:cubicBezTo>
                <a:cubicBezTo>
                  <a:pt x="4952255" y="24332"/>
                  <a:pt x="4783060" y="5748"/>
                  <a:pt x="4646219" y="18288"/>
                </a:cubicBezTo>
                <a:cubicBezTo>
                  <a:pt x="4509378" y="30828"/>
                  <a:pt x="4163771" y="-13995"/>
                  <a:pt x="3872941" y="18288"/>
                </a:cubicBezTo>
                <a:cubicBezTo>
                  <a:pt x="3582111" y="50571"/>
                  <a:pt x="3362704" y="-1402"/>
                  <a:pt x="3099664" y="18288"/>
                </a:cubicBezTo>
                <a:cubicBezTo>
                  <a:pt x="2836624" y="37978"/>
                  <a:pt x="2747441" y="19657"/>
                  <a:pt x="2562301" y="18288"/>
                </a:cubicBezTo>
                <a:cubicBezTo>
                  <a:pt x="2377161" y="16919"/>
                  <a:pt x="2104946" y="21735"/>
                  <a:pt x="1906981" y="18288"/>
                </a:cubicBezTo>
                <a:cubicBezTo>
                  <a:pt x="1709016" y="14841"/>
                  <a:pt x="1304654" y="-2323"/>
                  <a:pt x="1133704" y="18288"/>
                </a:cubicBezTo>
                <a:cubicBezTo>
                  <a:pt x="962754" y="38899"/>
                  <a:pt x="457048" y="2985"/>
                  <a:pt x="0" y="18288"/>
                </a:cubicBezTo>
                <a:cubicBezTo>
                  <a:pt x="-478" y="10520"/>
                  <a:pt x="210" y="5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ketch line 2">
            <a:extLst>
              <a:ext uri="{FF2B5EF4-FFF2-40B4-BE49-F238E27FC236}">
                <a16:creationId xmlns:a16="http://schemas.microsoft.com/office/drawing/2014/main" id="{8FFD9892-EDE5-4886-A313-66099DA8C8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0653" y="5626353"/>
            <a:ext cx="3479619" cy="18288"/>
          </a:xfrm>
          <a:custGeom>
            <a:avLst/>
            <a:gdLst>
              <a:gd name="connsiteX0" fmla="*/ 0 w 3479619"/>
              <a:gd name="connsiteY0" fmla="*/ 0 h 18288"/>
              <a:gd name="connsiteX1" fmla="*/ 661128 w 3479619"/>
              <a:gd name="connsiteY1" fmla="*/ 0 h 18288"/>
              <a:gd name="connsiteX2" fmla="*/ 1357051 w 3479619"/>
              <a:gd name="connsiteY2" fmla="*/ 0 h 18288"/>
              <a:gd name="connsiteX3" fmla="*/ 2087771 w 3479619"/>
              <a:gd name="connsiteY3" fmla="*/ 0 h 18288"/>
              <a:gd name="connsiteX4" fmla="*/ 2818491 w 3479619"/>
              <a:gd name="connsiteY4" fmla="*/ 0 h 18288"/>
              <a:gd name="connsiteX5" fmla="*/ 3479619 w 3479619"/>
              <a:gd name="connsiteY5" fmla="*/ 0 h 18288"/>
              <a:gd name="connsiteX6" fmla="*/ 3479619 w 3479619"/>
              <a:gd name="connsiteY6" fmla="*/ 18288 h 18288"/>
              <a:gd name="connsiteX7" fmla="*/ 2714103 w 3479619"/>
              <a:gd name="connsiteY7" fmla="*/ 18288 h 18288"/>
              <a:gd name="connsiteX8" fmla="*/ 1948587 w 3479619"/>
              <a:gd name="connsiteY8" fmla="*/ 18288 h 18288"/>
              <a:gd name="connsiteX9" fmla="*/ 1252663 w 3479619"/>
              <a:gd name="connsiteY9" fmla="*/ 18288 h 18288"/>
              <a:gd name="connsiteX10" fmla="*/ 0 w 3479619"/>
              <a:gd name="connsiteY10" fmla="*/ 18288 h 18288"/>
              <a:gd name="connsiteX11" fmla="*/ 0 w 3479619"/>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9619" h="18288" fill="none" extrusionOk="0">
                <a:moveTo>
                  <a:pt x="0" y="0"/>
                </a:moveTo>
                <a:cubicBezTo>
                  <a:pt x="178395" y="-3637"/>
                  <a:pt x="368619" y="-28254"/>
                  <a:pt x="661128" y="0"/>
                </a:cubicBezTo>
                <a:cubicBezTo>
                  <a:pt x="953637" y="28254"/>
                  <a:pt x="1022982" y="-4416"/>
                  <a:pt x="1357051" y="0"/>
                </a:cubicBezTo>
                <a:cubicBezTo>
                  <a:pt x="1691120" y="4416"/>
                  <a:pt x="1729558" y="27777"/>
                  <a:pt x="2087771" y="0"/>
                </a:cubicBezTo>
                <a:cubicBezTo>
                  <a:pt x="2445984" y="-27777"/>
                  <a:pt x="2592094" y="4429"/>
                  <a:pt x="2818491" y="0"/>
                </a:cubicBezTo>
                <a:cubicBezTo>
                  <a:pt x="3044888" y="-4429"/>
                  <a:pt x="3204567" y="26471"/>
                  <a:pt x="3479619" y="0"/>
                </a:cubicBezTo>
                <a:cubicBezTo>
                  <a:pt x="3478910" y="8157"/>
                  <a:pt x="3479206" y="12125"/>
                  <a:pt x="3479619" y="18288"/>
                </a:cubicBezTo>
                <a:cubicBezTo>
                  <a:pt x="3315855" y="-2963"/>
                  <a:pt x="3094885" y="26965"/>
                  <a:pt x="2714103" y="18288"/>
                </a:cubicBezTo>
                <a:cubicBezTo>
                  <a:pt x="2333321" y="9611"/>
                  <a:pt x="2260528" y="-15335"/>
                  <a:pt x="1948587" y="18288"/>
                </a:cubicBezTo>
                <a:cubicBezTo>
                  <a:pt x="1636646" y="51911"/>
                  <a:pt x="1489816" y="46369"/>
                  <a:pt x="1252663" y="18288"/>
                </a:cubicBezTo>
                <a:cubicBezTo>
                  <a:pt x="1015510" y="-9793"/>
                  <a:pt x="519812" y="-12177"/>
                  <a:pt x="0" y="18288"/>
                </a:cubicBezTo>
                <a:cubicBezTo>
                  <a:pt x="-46" y="12483"/>
                  <a:pt x="-203" y="6491"/>
                  <a:pt x="0" y="0"/>
                </a:cubicBezTo>
                <a:close/>
              </a:path>
              <a:path w="3479619" h="18288" stroke="0" extrusionOk="0">
                <a:moveTo>
                  <a:pt x="0" y="0"/>
                </a:moveTo>
                <a:cubicBezTo>
                  <a:pt x="326045" y="25020"/>
                  <a:pt x="425411" y="-17676"/>
                  <a:pt x="661128" y="0"/>
                </a:cubicBezTo>
                <a:cubicBezTo>
                  <a:pt x="896845" y="17676"/>
                  <a:pt x="1124825" y="1478"/>
                  <a:pt x="1252663" y="0"/>
                </a:cubicBezTo>
                <a:cubicBezTo>
                  <a:pt x="1380502" y="-1478"/>
                  <a:pt x="1694914" y="11788"/>
                  <a:pt x="2018179" y="0"/>
                </a:cubicBezTo>
                <a:cubicBezTo>
                  <a:pt x="2341444" y="-11788"/>
                  <a:pt x="2451167" y="12596"/>
                  <a:pt x="2679307" y="0"/>
                </a:cubicBezTo>
                <a:cubicBezTo>
                  <a:pt x="2907447" y="-12596"/>
                  <a:pt x="3094555" y="23821"/>
                  <a:pt x="3479619" y="0"/>
                </a:cubicBezTo>
                <a:cubicBezTo>
                  <a:pt x="3479355" y="4493"/>
                  <a:pt x="3480003" y="9472"/>
                  <a:pt x="3479619" y="18288"/>
                </a:cubicBezTo>
                <a:cubicBezTo>
                  <a:pt x="3311729" y="36782"/>
                  <a:pt x="3015946" y="7938"/>
                  <a:pt x="2783695" y="18288"/>
                </a:cubicBezTo>
                <a:cubicBezTo>
                  <a:pt x="2551444" y="28638"/>
                  <a:pt x="2398767" y="-13940"/>
                  <a:pt x="2018179" y="18288"/>
                </a:cubicBezTo>
                <a:cubicBezTo>
                  <a:pt x="1637591" y="50516"/>
                  <a:pt x="1634873" y="-6356"/>
                  <a:pt x="1426644" y="18288"/>
                </a:cubicBezTo>
                <a:cubicBezTo>
                  <a:pt x="1218415" y="42932"/>
                  <a:pt x="1006973" y="4094"/>
                  <a:pt x="730720" y="18288"/>
                </a:cubicBezTo>
                <a:cubicBezTo>
                  <a:pt x="454467" y="32482"/>
                  <a:pt x="291313" y="3910"/>
                  <a:pt x="0" y="18288"/>
                </a:cubicBezTo>
                <a:cubicBezTo>
                  <a:pt x="843" y="9577"/>
                  <a:pt x="371" y="6900"/>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7947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38" name="Rectangle 1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2" name="Rectangle 1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F2E37B09-E1A1-49B5-830E-8B1AC533B00F}"/>
              </a:ext>
            </a:extLst>
          </p:cNvPr>
          <p:cNvSpPr>
            <a:spLocks noGrp="1"/>
          </p:cNvSpPr>
          <p:nvPr>
            <p:ph type="title"/>
          </p:nvPr>
        </p:nvSpPr>
        <p:spPr>
          <a:xfrm>
            <a:off x="1043631" y="873940"/>
            <a:ext cx="5052369" cy="1035781"/>
          </a:xfrm>
        </p:spPr>
        <p:txBody>
          <a:bodyPr anchor="ctr">
            <a:normAutofit/>
          </a:bodyPr>
          <a:lstStyle/>
          <a:p>
            <a:r>
              <a:rPr lang="pl-PL" sz="3300"/>
              <a:t>Civic Platform (Platforma Obywatelska, PO)</a:t>
            </a:r>
          </a:p>
        </p:txBody>
      </p:sp>
      <p:sp>
        <p:nvSpPr>
          <p:cNvPr id="3" name="Symbol zastępczy zawartości 2">
            <a:extLst>
              <a:ext uri="{FF2B5EF4-FFF2-40B4-BE49-F238E27FC236}">
                <a16:creationId xmlns:a16="http://schemas.microsoft.com/office/drawing/2014/main" id="{6291EA74-921F-4700-96AD-36CC8C0341B0}"/>
              </a:ext>
            </a:extLst>
          </p:cNvPr>
          <p:cNvSpPr>
            <a:spLocks noGrp="1"/>
          </p:cNvSpPr>
          <p:nvPr>
            <p:ph idx="1"/>
          </p:nvPr>
        </p:nvSpPr>
        <p:spPr>
          <a:xfrm>
            <a:off x="1045029" y="2524721"/>
            <a:ext cx="4991629" cy="3677123"/>
          </a:xfrm>
        </p:spPr>
        <p:txBody>
          <a:bodyPr anchor="ctr">
            <a:normAutofit/>
          </a:bodyPr>
          <a:lstStyle/>
          <a:p>
            <a:r>
              <a:rPr lang="en-US" sz="1800" dirty="0"/>
              <a:t>Civic Platform as a political group was established in January 2001, when internal problems in the ruling coalition forces – the Freedom Union and the Solidarity Electoral Action – occurred [Tomczak 2004: 15]. The core of the Platform were the activists of these two political parties. The co-creators of the formation, which at the beginning was focused on the elections and not on the creating a party structure, were Andrzej </a:t>
            </a:r>
            <a:r>
              <a:rPr lang="en-US" sz="1800" dirty="0" err="1"/>
              <a:t>Olechowski</a:t>
            </a:r>
            <a:r>
              <a:rPr lang="en-US" sz="1800" dirty="0"/>
              <a:t>, Donald Tusk, and Maciej </a:t>
            </a:r>
            <a:r>
              <a:rPr lang="en-US" sz="1800" dirty="0" err="1"/>
              <a:t>Płażyński</a:t>
            </a:r>
            <a:r>
              <a:rPr lang="en-US" sz="1800" dirty="0"/>
              <a:t> [Tomczak 2004: 15].</a:t>
            </a:r>
            <a:endParaRPr lang="pl-PL" sz="1800" dirty="0"/>
          </a:p>
          <a:p>
            <a:endParaRPr lang="pl-PL" sz="1800" dirty="0"/>
          </a:p>
        </p:txBody>
      </p:sp>
      <p:sp>
        <p:nvSpPr>
          <p:cNvPr id="144" name="Rectangle 143">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Platforma Obywatelska - Tu Świnoujście">
            <a:extLst>
              <a:ext uri="{FF2B5EF4-FFF2-40B4-BE49-F238E27FC236}">
                <a16:creationId xmlns:a16="http://schemas.microsoft.com/office/drawing/2014/main" id="{9074110A-2C0A-47D9-9FC4-C7B69DA7317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30493" y="2577538"/>
            <a:ext cx="4223252" cy="1763207"/>
          </a:xfrm>
          <a:prstGeom prst="rect">
            <a:avLst/>
          </a:prstGeom>
          <a:noFill/>
          <a:extLst>
            <a:ext uri="{909E8E84-426E-40DD-AFC4-6F175D3DCCD1}">
              <a14:hiddenFill xmlns:a14="http://schemas.microsoft.com/office/drawing/2010/main">
                <a:solidFill>
                  <a:srgbClr val="FFFFFF"/>
                </a:solidFill>
              </a14:hiddenFill>
            </a:ext>
          </a:extLst>
        </p:spPr>
      </p:pic>
      <p:cxnSp>
        <p:nvCxnSpPr>
          <p:cNvPr id="146" name="Straight Connector 145">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5718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45F832A-FD00-4EC3-B4E3-03C039274D7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58850" y="643466"/>
            <a:ext cx="7874300"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395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ED95112-8318-4A56-974E-B111016AF9F4}"/>
              </a:ext>
            </a:extLst>
          </p:cNvPr>
          <p:cNvSpPr>
            <a:spLocks noGrp="1"/>
          </p:cNvSpPr>
          <p:nvPr>
            <p:ph type="title"/>
          </p:nvPr>
        </p:nvSpPr>
        <p:spPr/>
        <p:txBody>
          <a:bodyPr/>
          <a:lstStyle/>
          <a:p>
            <a:r>
              <a:rPr lang="en-US" dirty="0"/>
              <a:t>Parliamentary elections in Poland in 2019</a:t>
            </a:r>
            <a:endParaRPr lang="pl-PL" dirty="0"/>
          </a:p>
        </p:txBody>
      </p:sp>
      <p:sp>
        <p:nvSpPr>
          <p:cNvPr id="3" name="Symbol zastępczy zawartości 2">
            <a:extLst>
              <a:ext uri="{FF2B5EF4-FFF2-40B4-BE49-F238E27FC236}">
                <a16:creationId xmlns:a16="http://schemas.microsoft.com/office/drawing/2014/main" id="{8B9A9E9C-5931-4752-A35C-D24133179943}"/>
              </a:ext>
            </a:extLst>
          </p:cNvPr>
          <p:cNvSpPr>
            <a:spLocks noGrp="1"/>
          </p:cNvSpPr>
          <p:nvPr>
            <p:ph idx="1"/>
          </p:nvPr>
        </p:nvSpPr>
        <p:spPr/>
        <p:txBody>
          <a:bodyPr/>
          <a:lstStyle/>
          <a:p>
            <a:r>
              <a:rPr lang="en-US" dirty="0"/>
              <a:t>Parliamentary elections to the Sejm and Senate in Poland in 2019 were held on October 13</a:t>
            </a:r>
            <a:endParaRPr lang="pl-PL" dirty="0"/>
          </a:p>
        </p:txBody>
      </p:sp>
    </p:spTree>
    <p:extLst>
      <p:ext uri="{BB962C8B-B14F-4D97-AF65-F5344CB8AC3E}">
        <p14:creationId xmlns:p14="http://schemas.microsoft.com/office/powerpoint/2010/main" val="571700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167A15C-74D5-49A9-849E-B842DBF5BEF8}"/>
              </a:ext>
            </a:extLst>
          </p:cNvPr>
          <p:cNvSpPr>
            <a:spLocks noGrp="1"/>
          </p:cNvSpPr>
          <p:nvPr>
            <p:ph type="title"/>
          </p:nvPr>
        </p:nvSpPr>
        <p:spPr/>
        <p:txBody>
          <a:bodyPr/>
          <a:lstStyle/>
          <a:p>
            <a:r>
              <a:rPr lang="en-US" dirty="0"/>
              <a:t>Parliamentary elections in </a:t>
            </a:r>
            <a:r>
              <a:rPr lang="pl-PL" dirty="0"/>
              <a:t>Poland</a:t>
            </a:r>
            <a:r>
              <a:rPr lang="en-US" dirty="0"/>
              <a:t> in 20</a:t>
            </a:r>
            <a:r>
              <a:rPr lang="pl-PL" dirty="0"/>
              <a:t>19</a:t>
            </a:r>
          </a:p>
        </p:txBody>
      </p:sp>
      <p:graphicFrame>
        <p:nvGraphicFramePr>
          <p:cNvPr id="4" name="Symbol zastępczy zawartości 3">
            <a:extLst>
              <a:ext uri="{FF2B5EF4-FFF2-40B4-BE49-F238E27FC236}">
                <a16:creationId xmlns:a16="http://schemas.microsoft.com/office/drawing/2014/main" id="{AB3451DF-9C54-47C6-B954-5944D7AB1FA9}"/>
              </a:ext>
            </a:extLst>
          </p:cNvPr>
          <p:cNvGraphicFramePr>
            <a:graphicFrameLocks noGrp="1"/>
          </p:cNvGraphicFramePr>
          <p:nvPr>
            <p:ph idx="1"/>
            <p:extLst>
              <p:ext uri="{D42A27DB-BD31-4B8C-83A1-F6EECF244321}">
                <p14:modId xmlns:p14="http://schemas.microsoft.com/office/powerpoint/2010/main" val="1373380617"/>
              </p:ext>
            </p:extLst>
          </p:nvPr>
        </p:nvGraphicFramePr>
        <p:xfrm>
          <a:off x="1266092" y="1825626"/>
          <a:ext cx="8609428" cy="4420172"/>
        </p:xfrm>
        <a:graphic>
          <a:graphicData uri="http://schemas.openxmlformats.org/drawingml/2006/table">
            <a:tbl>
              <a:tblPr/>
              <a:tblGrid>
                <a:gridCol w="2166425">
                  <a:extLst>
                    <a:ext uri="{9D8B030D-6E8A-4147-A177-3AD203B41FA5}">
                      <a16:colId xmlns:a16="http://schemas.microsoft.com/office/drawing/2014/main" val="1911924400"/>
                    </a:ext>
                  </a:extLst>
                </a:gridCol>
                <a:gridCol w="2138289">
                  <a:extLst>
                    <a:ext uri="{9D8B030D-6E8A-4147-A177-3AD203B41FA5}">
                      <a16:colId xmlns:a16="http://schemas.microsoft.com/office/drawing/2014/main" val="2605723523"/>
                    </a:ext>
                  </a:extLst>
                </a:gridCol>
                <a:gridCol w="2141648">
                  <a:extLst>
                    <a:ext uri="{9D8B030D-6E8A-4147-A177-3AD203B41FA5}">
                      <a16:colId xmlns:a16="http://schemas.microsoft.com/office/drawing/2014/main" val="941610070"/>
                    </a:ext>
                  </a:extLst>
                </a:gridCol>
                <a:gridCol w="2163066">
                  <a:extLst>
                    <a:ext uri="{9D8B030D-6E8A-4147-A177-3AD203B41FA5}">
                      <a16:colId xmlns:a16="http://schemas.microsoft.com/office/drawing/2014/main" val="3627814097"/>
                    </a:ext>
                  </a:extLst>
                </a:gridCol>
              </a:tblGrid>
              <a:tr h="511750">
                <a:tc>
                  <a:txBody>
                    <a:bodyPr/>
                    <a:lstStyle/>
                    <a:p>
                      <a:pPr>
                        <a:lnSpc>
                          <a:spcPct val="107000"/>
                        </a:lnSpc>
                        <a:spcAft>
                          <a:spcPts val="800"/>
                        </a:spcAft>
                      </a:pPr>
                      <a:r>
                        <a:rPr lang="pl-PL" sz="1600" b="1" dirty="0">
                          <a:effectLst/>
                          <a:latin typeface="Times New Roman" panose="02020603050405020304" pitchFamily="18" charset="0"/>
                          <a:ea typeface="Calibri" panose="020F0502020204030204" pitchFamily="34" charset="0"/>
                          <a:cs typeface="Times New Roman" panose="02020603050405020304" pitchFamily="18" charset="0"/>
                        </a:rPr>
                        <a:t>Party</a:t>
                      </a:r>
                      <a:endParaRPr lang="pl-PL"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915" marR="41915" marT="20957" marB="20957"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9F9F9"/>
                    </a:solidFill>
                  </a:tcPr>
                </a:tc>
                <a:tc>
                  <a:txBody>
                    <a:bodyPr/>
                    <a:lstStyle/>
                    <a:p>
                      <a:pPr>
                        <a:lnSpc>
                          <a:spcPct val="107000"/>
                        </a:lnSpc>
                        <a:spcAft>
                          <a:spcPts val="800"/>
                        </a:spcAft>
                      </a:pPr>
                      <a:r>
                        <a:rPr lang="pl-PL" sz="16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Percentage</a:t>
                      </a:r>
                      <a:r>
                        <a:rPr lang="pl-PL"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of </a:t>
                      </a:r>
                      <a:r>
                        <a:rPr lang="pl-PL" sz="16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votes</a:t>
                      </a:r>
                      <a:endParaRPr lang="pl-PL"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915" marR="41915" marT="20957" marB="20957"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9F9F9"/>
                    </a:solidFill>
                  </a:tcPr>
                </a:tc>
                <a:tc>
                  <a:txBody>
                    <a:bodyPr/>
                    <a:lstStyle/>
                    <a:p>
                      <a:pPr>
                        <a:lnSpc>
                          <a:spcPct val="107000"/>
                        </a:lnSpc>
                        <a:spcAft>
                          <a:spcPts val="800"/>
                        </a:spcAft>
                      </a:pPr>
                      <a:r>
                        <a:rPr lang="pl-PL"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Numer of </a:t>
                      </a:r>
                      <a:r>
                        <a:rPr lang="pl-PL" sz="16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seats</a:t>
                      </a:r>
                      <a:endParaRPr lang="pl-PL"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915" marR="41915" marT="20957" marB="20957"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9F9F9"/>
                    </a:solidFill>
                  </a:tcPr>
                </a:tc>
                <a:tc>
                  <a:txBody>
                    <a:bodyPr/>
                    <a:lstStyle/>
                    <a:p>
                      <a:pPr>
                        <a:lnSpc>
                          <a:spcPct val="107000"/>
                        </a:lnSpc>
                        <a:spcAft>
                          <a:spcPts val="800"/>
                        </a:spcAft>
                      </a:pPr>
                      <a:r>
                        <a:rPr lang="pl-PL"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Percentage of seats</a:t>
                      </a:r>
                      <a:endParaRPr lang="pl-PL"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1915" marR="41915" marT="20957" marB="20957"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9F9F9"/>
                    </a:solidFill>
                  </a:tcPr>
                </a:tc>
                <a:extLst>
                  <a:ext uri="{0D108BD9-81ED-4DB2-BD59-A6C34878D82A}">
                    <a16:rowId xmlns:a16="http://schemas.microsoft.com/office/drawing/2014/main" val="1591241534"/>
                  </a:ext>
                </a:extLst>
              </a:tr>
              <a:tr h="511750">
                <a:tc>
                  <a:txBody>
                    <a:bodyPr/>
                    <a:lstStyle/>
                    <a:p>
                      <a:pPr>
                        <a:lnSpc>
                          <a:spcPct val="107000"/>
                        </a:lnSpc>
                        <a:spcAft>
                          <a:spcPts val="800"/>
                        </a:spcAft>
                      </a:pPr>
                      <a:r>
                        <a:rPr lang="pl-PL" sz="1600" b="0" u="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l-PL" sz="1600" b="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Prawo i Sprawiedliwość</a:t>
                      </a:r>
                      <a:endParaRPr lang="pl-PL" sz="1600" b="0" u="none"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915" marR="41915" marT="20957" marB="20957"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9F9F9"/>
                    </a:solidFill>
                  </a:tcPr>
                </a:tc>
                <a:tc>
                  <a:txBody>
                    <a:bodyPr/>
                    <a:lstStyle/>
                    <a:p>
                      <a:pPr>
                        <a:lnSpc>
                          <a:spcPct val="107000"/>
                        </a:lnSpc>
                        <a:spcAft>
                          <a:spcPts val="800"/>
                        </a:spcAft>
                      </a:pPr>
                      <a:r>
                        <a:rPr lang="pl-PL"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43,59</a:t>
                      </a:r>
                      <a:endParaRPr lang="pl-PL"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915" marR="41915" marT="20957" marB="20957"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9F9F9"/>
                    </a:solidFill>
                  </a:tcPr>
                </a:tc>
                <a:tc>
                  <a:txBody>
                    <a:bodyPr/>
                    <a:lstStyle/>
                    <a:p>
                      <a:pPr>
                        <a:lnSpc>
                          <a:spcPct val="107000"/>
                        </a:lnSpc>
                        <a:spcAft>
                          <a:spcPts val="800"/>
                        </a:spcAft>
                      </a:pPr>
                      <a:r>
                        <a:rPr lang="pl-PL"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235</a:t>
                      </a:r>
                      <a:endParaRPr lang="pl-PL"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1915" marR="41915" marT="20957" marB="20957"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9F9F9"/>
                    </a:solidFill>
                  </a:tcPr>
                </a:tc>
                <a:tc>
                  <a:txBody>
                    <a:bodyPr/>
                    <a:lstStyle/>
                    <a:p>
                      <a:pPr>
                        <a:lnSpc>
                          <a:spcPct val="107000"/>
                        </a:lnSpc>
                        <a:spcAft>
                          <a:spcPts val="800"/>
                        </a:spcAft>
                      </a:pPr>
                      <a:r>
                        <a:rPr lang="pl-PL"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51,09</a:t>
                      </a:r>
                      <a:endParaRPr lang="pl-PL"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1915" marR="41915" marT="20957" marB="20957"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9F9F9"/>
                    </a:solidFill>
                  </a:tcPr>
                </a:tc>
                <a:extLst>
                  <a:ext uri="{0D108BD9-81ED-4DB2-BD59-A6C34878D82A}">
                    <a16:rowId xmlns:a16="http://schemas.microsoft.com/office/drawing/2014/main" val="989696039"/>
                  </a:ext>
                </a:extLst>
              </a:tr>
              <a:tr h="819287">
                <a:tc>
                  <a:txBody>
                    <a:bodyPr/>
                    <a:lstStyle/>
                    <a:p>
                      <a:pPr>
                        <a:lnSpc>
                          <a:spcPct val="107000"/>
                        </a:lnSpc>
                        <a:spcAft>
                          <a:spcPts val="800"/>
                        </a:spcAft>
                      </a:pPr>
                      <a:r>
                        <a:rPr lang="pl-PL" sz="1600" b="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KKW Koalicja Obywatelska PO .N </a:t>
                      </a:r>
                      <a:r>
                        <a:rPr lang="pl-PL" sz="1600" b="0"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iPL</a:t>
                      </a:r>
                      <a:r>
                        <a:rPr lang="pl-PL" sz="1600" b="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Zieloni</a:t>
                      </a:r>
                      <a:endParaRPr lang="pl-PL" sz="1600" b="0" u="none"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915" marR="41915" marT="20957" marB="20957"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9F9F9"/>
                    </a:solidFill>
                  </a:tcPr>
                </a:tc>
                <a:tc>
                  <a:txBody>
                    <a:bodyPr/>
                    <a:lstStyle/>
                    <a:p>
                      <a:pPr>
                        <a:lnSpc>
                          <a:spcPct val="107000"/>
                        </a:lnSpc>
                        <a:spcAft>
                          <a:spcPts val="800"/>
                        </a:spcAft>
                      </a:pPr>
                      <a:r>
                        <a:rPr lang="pl-PL"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27,40</a:t>
                      </a:r>
                      <a:endParaRPr lang="pl-PL"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1915" marR="41915" marT="20957" marB="20957"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9F9F9"/>
                    </a:solidFill>
                  </a:tcPr>
                </a:tc>
                <a:tc>
                  <a:txBody>
                    <a:bodyPr/>
                    <a:lstStyle/>
                    <a:p>
                      <a:pPr>
                        <a:lnSpc>
                          <a:spcPct val="107000"/>
                        </a:lnSpc>
                        <a:spcAft>
                          <a:spcPts val="800"/>
                        </a:spcAft>
                      </a:pPr>
                      <a:r>
                        <a:rPr lang="pl-PL"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134</a:t>
                      </a:r>
                      <a:endParaRPr lang="pl-PL"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1915" marR="41915" marT="20957" marB="20957"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9F9F9"/>
                    </a:solidFill>
                  </a:tcPr>
                </a:tc>
                <a:tc>
                  <a:txBody>
                    <a:bodyPr/>
                    <a:lstStyle/>
                    <a:p>
                      <a:pPr>
                        <a:lnSpc>
                          <a:spcPct val="107000"/>
                        </a:lnSpc>
                        <a:spcAft>
                          <a:spcPts val="800"/>
                        </a:spcAft>
                      </a:pPr>
                      <a:r>
                        <a:rPr lang="pl-PL"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29,13</a:t>
                      </a:r>
                      <a:endParaRPr lang="pl-PL"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1915" marR="41915" marT="20957" marB="20957"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9F9F9"/>
                    </a:solidFill>
                  </a:tcPr>
                </a:tc>
                <a:extLst>
                  <a:ext uri="{0D108BD9-81ED-4DB2-BD59-A6C34878D82A}">
                    <a16:rowId xmlns:a16="http://schemas.microsoft.com/office/drawing/2014/main" val="4246287782"/>
                  </a:ext>
                </a:extLst>
              </a:tr>
              <a:tr h="665762">
                <a:tc>
                  <a:txBody>
                    <a:bodyPr/>
                    <a:lstStyle/>
                    <a:p>
                      <a:pPr>
                        <a:lnSpc>
                          <a:spcPct val="107000"/>
                        </a:lnSpc>
                        <a:spcAft>
                          <a:spcPts val="800"/>
                        </a:spcAft>
                      </a:pPr>
                      <a:r>
                        <a:rPr lang="pl-PL" sz="1600" b="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Sojusz Lewicy Demokratycznej</a:t>
                      </a:r>
                      <a:endParaRPr lang="pl-PL" sz="1600" b="0" u="none"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915" marR="41915" marT="20957" marB="20957"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9F9F9"/>
                    </a:solidFill>
                  </a:tcPr>
                </a:tc>
                <a:tc>
                  <a:txBody>
                    <a:bodyPr/>
                    <a:lstStyle/>
                    <a:p>
                      <a:pPr>
                        <a:lnSpc>
                          <a:spcPct val="107000"/>
                        </a:lnSpc>
                        <a:spcAft>
                          <a:spcPts val="800"/>
                        </a:spcAft>
                      </a:pPr>
                      <a:r>
                        <a:rPr lang="pl-PL"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12,56</a:t>
                      </a:r>
                      <a:endParaRPr lang="pl-PL"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1915" marR="41915" marT="20957" marB="20957"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9F9F9"/>
                    </a:solidFill>
                  </a:tcPr>
                </a:tc>
                <a:tc>
                  <a:txBody>
                    <a:bodyPr/>
                    <a:lstStyle/>
                    <a:p>
                      <a:pPr>
                        <a:lnSpc>
                          <a:spcPct val="107000"/>
                        </a:lnSpc>
                        <a:spcAft>
                          <a:spcPts val="800"/>
                        </a:spcAft>
                      </a:pPr>
                      <a:r>
                        <a:rPr lang="pl-PL"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49</a:t>
                      </a:r>
                      <a:endParaRPr lang="pl-PL"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915" marR="41915" marT="20957" marB="20957"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9F9F9"/>
                    </a:solidFill>
                  </a:tcPr>
                </a:tc>
                <a:tc>
                  <a:txBody>
                    <a:bodyPr/>
                    <a:lstStyle/>
                    <a:p>
                      <a:pPr>
                        <a:lnSpc>
                          <a:spcPct val="107000"/>
                        </a:lnSpc>
                        <a:spcAft>
                          <a:spcPts val="800"/>
                        </a:spcAft>
                      </a:pPr>
                      <a:r>
                        <a:rPr lang="pl-PL"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10,65</a:t>
                      </a:r>
                      <a:endParaRPr lang="pl-PL"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1915" marR="41915" marT="20957" marB="20957"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9F9F9"/>
                    </a:solidFill>
                  </a:tcPr>
                </a:tc>
                <a:extLst>
                  <a:ext uri="{0D108BD9-81ED-4DB2-BD59-A6C34878D82A}">
                    <a16:rowId xmlns:a16="http://schemas.microsoft.com/office/drawing/2014/main" val="1268348657"/>
                  </a:ext>
                </a:extLst>
              </a:tr>
              <a:tr h="511750">
                <a:tc>
                  <a:txBody>
                    <a:bodyPr/>
                    <a:lstStyle/>
                    <a:p>
                      <a:pPr>
                        <a:lnSpc>
                          <a:spcPct val="107000"/>
                        </a:lnSpc>
                        <a:spcAft>
                          <a:spcPts val="800"/>
                        </a:spcAft>
                      </a:pPr>
                      <a:r>
                        <a:rPr lang="pl-PL" sz="1600" b="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Polskie Stronnictwo Ludowe</a:t>
                      </a:r>
                      <a:endParaRPr lang="pl-PL" sz="1600" b="0" u="none"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915" marR="41915" marT="20957" marB="20957"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9F9F9"/>
                    </a:solidFill>
                  </a:tcPr>
                </a:tc>
                <a:tc>
                  <a:txBody>
                    <a:bodyPr/>
                    <a:lstStyle/>
                    <a:p>
                      <a:pPr>
                        <a:lnSpc>
                          <a:spcPct val="107000"/>
                        </a:lnSpc>
                        <a:spcAft>
                          <a:spcPts val="800"/>
                        </a:spcAft>
                      </a:pPr>
                      <a:r>
                        <a:rPr lang="pl-PL"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8,55</a:t>
                      </a:r>
                      <a:endParaRPr lang="pl-PL"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1915" marR="41915" marT="20957" marB="20957"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9F9F9"/>
                    </a:solidFill>
                  </a:tcPr>
                </a:tc>
                <a:tc>
                  <a:txBody>
                    <a:bodyPr/>
                    <a:lstStyle/>
                    <a:p>
                      <a:pPr>
                        <a:lnSpc>
                          <a:spcPct val="107000"/>
                        </a:lnSpc>
                        <a:spcAft>
                          <a:spcPts val="800"/>
                        </a:spcAft>
                      </a:pPr>
                      <a:r>
                        <a:rPr lang="pl-PL"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30</a:t>
                      </a:r>
                      <a:endParaRPr lang="pl-PL"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1915" marR="41915" marT="20957" marB="20957"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9F9F9"/>
                    </a:solidFill>
                  </a:tcPr>
                </a:tc>
                <a:tc>
                  <a:txBody>
                    <a:bodyPr/>
                    <a:lstStyle/>
                    <a:p>
                      <a:pPr>
                        <a:lnSpc>
                          <a:spcPct val="107000"/>
                        </a:lnSpc>
                        <a:spcAft>
                          <a:spcPts val="800"/>
                        </a:spcAft>
                      </a:pPr>
                      <a:r>
                        <a:rPr lang="pl-PL"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6,52</a:t>
                      </a:r>
                      <a:endParaRPr lang="pl-PL"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1915" marR="41915" marT="20957" marB="20957"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9F9F9"/>
                    </a:solidFill>
                  </a:tcPr>
                </a:tc>
                <a:extLst>
                  <a:ext uri="{0D108BD9-81ED-4DB2-BD59-A6C34878D82A}">
                    <a16:rowId xmlns:a16="http://schemas.microsoft.com/office/drawing/2014/main" val="1051446508"/>
                  </a:ext>
                </a:extLst>
              </a:tr>
              <a:tr h="819287">
                <a:tc>
                  <a:txBody>
                    <a:bodyPr/>
                    <a:lstStyle/>
                    <a:p>
                      <a:pPr>
                        <a:lnSpc>
                          <a:spcPct val="107000"/>
                        </a:lnSpc>
                        <a:spcAft>
                          <a:spcPts val="800"/>
                        </a:spcAft>
                      </a:pPr>
                      <a:r>
                        <a:rPr lang="pl-PL" sz="1600" b="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Konfederacja Wolność i Niepodległość</a:t>
                      </a:r>
                      <a:endParaRPr lang="pl-PL" sz="1600" b="0" u="none"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915" marR="41915" marT="20957" marB="20957"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9F9F9"/>
                    </a:solidFill>
                  </a:tcPr>
                </a:tc>
                <a:tc>
                  <a:txBody>
                    <a:bodyPr/>
                    <a:lstStyle/>
                    <a:p>
                      <a:pPr>
                        <a:lnSpc>
                          <a:spcPct val="107000"/>
                        </a:lnSpc>
                        <a:spcAft>
                          <a:spcPts val="800"/>
                        </a:spcAft>
                      </a:pPr>
                      <a:r>
                        <a:rPr lang="pl-PL"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6,81</a:t>
                      </a:r>
                      <a:endParaRPr lang="pl-PL"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1915" marR="41915" marT="20957" marB="20957"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9F9F9"/>
                    </a:solidFill>
                  </a:tcPr>
                </a:tc>
                <a:tc>
                  <a:txBody>
                    <a:bodyPr/>
                    <a:lstStyle/>
                    <a:p>
                      <a:pPr>
                        <a:lnSpc>
                          <a:spcPct val="107000"/>
                        </a:lnSpc>
                        <a:spcAft>
                          <a:spcPts val="800"/>
                        </a:spcAft>
                      </a:pPr>
                      <a:r>
                        <a:rPr lang="pl-PL"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a:t>
                      </a:r>
                      <a:endParaRPr lang="pl-PL"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1915" marR="41915" marT="20957" marB="20957"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9F9F9"/>
                    </a:solidFill>
                  </a:tcPr>
                </a:tc>
                <a:tc>
                  <a:txBody>
                    <a:bodyPr/>
                    <a:lstStyle/>
                    <a:p>
                      <a:pPr>
                        <a:lnSpc>
                          <a:spcPct val="107000"/>
                        </a:lnSpc>
                        <a:spcAft>
                          <a:spcPts val="800"/>
                        </a:spcAft>
                      </a:pPr>
                      <a:r>
                        <a:rPr lang="pl-PL"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2,39</a:t>
                      </a:r>
                      <a:endParaRPr lang="pl-PL"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915" marR="41915" marT="20957" marB="20957"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9F9F9"/>
                    </a:solidFill>
                  </a:tcPr>
                </a:tc>
                <a:extLst>
                  <a:ext uri="{0D108BD9-81ED-4DB2-BD59-A6C34878D82A}">
                    <a16:rowId xmlns:a16="http://schemas.microsoft.com/office/drawing/2014/main" val="4084177232"/>
                  </a:ext>
                </a:extLst>
              </a:tr>
              <a:tr h="511750">
                <a:tc>
                  <a:txBody>
                    <a:bodyPr/>
                    <a:lstStyle/>
                    <a:p>
                      <a:pPr>
                        <a:lnSpc>
                          <a:spcPct val="107000"/>
                        </a:lnSpc>
                        <a:spcAft>
                          <a:spcPts val="800"/>
                        </a:spcAft>
                      </a:pPr>
                      <a:r>
                        <a:rPr lang="pl-PL" sz="1600" b="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KWW Mniejszość Niemiecka</a:t>
                      </a:r>
                      <a:endParaRPr lang="pl-PL" sz="1600" b="0" u="none"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915" marR="41915" marT="20957" marB="20957"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9F9F9"/>
                    </a:solidFill>
                  </a:tcPr>
                </a:tc>
                <a:tc>
                  <a:txBody>
                    <a:bodyPr/>
                    <a:lstStyle/>
                    <a:p>
                      <a:pPr>
                        <a:lnSpc>
                          <a:spcPct val="107000"/>
                        </a:lnSpc>
                        <a:spcAft>
                          <a:spcPts val="800"/>
                        </a:spcAft>
                      </a:pPr>
                      <a:r>
                        <a:rPr lang="pl-PL"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0,17</a:t>
                      </a:r>
                      <a:endParaRPr lang="pl-PL"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1915" marR="41915" marT="20957" marB="20957"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9F9F9"/>
                    </a:solidFill>
                  </a:tcPr>
                </a:tc>
                <a:tc>
                  <a:txBody>
                    <a:bodyPr/>
                    <a:lstStyle/>
                    <a:p>
                      <a:pPr>
                        <a:lnSpc>
                          <a:spcPct val="107000"/>
                        </a:lnSpc>
                        <a:spcAft>
                          <a:spcPts val="800"/>
                        </a:spcAft>
                      </a:pPr>
                      <a:r>
                        <a:rPr lang="pl-PL"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pl-PL"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1915" marR="41915" marT="20957" marB="20957"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9F9F9"/>
                    </a:solidFill>
                  </a:tcPr>
                </a:tc>
                <a:tc>
                  <a:txBody>
                    <a:bodyPr/>
                    <a:lstStyle/>
                    <a:p>
                      <a:pPr>
                        <a:lnSpc>
                          <a:spcPct val="107000"/>
                        </a:lnSpc>
                        <a:spcAft>
                          <a:spcPts val="800"/>
                        </a:spcAft>
                      </a:pPr>
                      <a:r>
                        <a:rPr lang="pl-PL"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0,22</a:t>
                      </a:r>
                      <a:endParaRPr lang="pl-PL"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915" marR="41915" marT="20957" marB="20957"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9F9F9"/>
                    </a:solidFill>
                  </a:tcPr>
                </a:tc>
                <a:extLst>
                  <a:ext uri="{0D108BD9-81ED-4DB2-BD59-A6C34878D82A}">
                    <a16:rowId xmlns:a16="http://schemas.microsoft.com/office/drawing/2014/main" val="3058110900"/>
                  </a:ext>
                </a:extLst>
              </a:tr>
            </a:tbl>
          </a:graphicData>
        </a:graphic>
      </p:graphicFrame>
      <p:sp>
        <p:nvSpPr>
          <p:cNvPr id="5" name="Rectangle 1">
            <a:extLst>
              <a:ext uri="{FF2B5EF4-FFF2-40B4-BE49-F238E27FC236}">
                <a16:creationId xmlns:a16="http://schemas.microsoft.com/office/drawing/2014/main" id="{37C62441-68B6-4E14-8851-9211911FC2A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Tree>
    <p:extLst>
      <p:ext uri="{BB962C8B-B14F-4D97-AF65-F5344CB8AC3E}">
        <p14:creationId xmlns:p14="http://schemas.microsoft.com/office/powerpoint/2010/main" val="94184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108" name="Straight Connector 79">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09" name="Rectangle 81">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18511CCA-A05F-4D4E-A621-B778DE9D05E2}"/>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5400" kern="1200">
                <a:solidFill>
                  <a:schemeClr val="bg1"/>
                </a:solidFill>
                <a:latin typeface="+mj-lt"/>
                <a:ea typeface="+mj-ea"/>
                <a:cs typeface="+mj-cs"/>
              </a:rPr>
              <a:t>Prime Minister</a:t>
            </a:r>
            <a:endParaRPr lang="en-US" sz="5400" kern="1200" dirty="0">
              <a:solidFill>
                <a:schemeClr val="bg1"/>
              </a:solidFill>
              <a:latin typeface="+mj-lt"/>
              <a:ea typeface="+mj-ea"/>
              <a:cs typeface="+mj-cs"/>
            </a:endParaRPr>
          </a:p>
        </p:txBody>
      </p:sp>
      <p:sp>
        <p:nvSpPr>
          <p:cNvPr id="4102" name="Content Placeholder 4101">
            <a:extLst>
              <a:ext uri="{FF2B5EF4-FFF2-40B4-BE49-F238E27FC236}">
                <a16:creationId xmlns:a16="http://schemas.microsoft.com/office/drawing/2014/main" id="{DD77725F-367E-46BC-AB37-02D1CD9D1C9C}"/>
              </a:ext>
            </a:extLst>
          </p:cNvPr>
          <p:cNvSpPr>
            <a:spLocks noGrp="1"/>
          </p:cNvSpPr>
          <p:nvPr>
            <p:ph idx="1"/>
          </p:nvPr>
        </p:nvSpPr>
        <p:spPr>
          <a:xfrm>
            <a:off x="1524000" y="1548499"/>
            <a:ext cx="9144000" cy="420001"/>
          </a:xfrm>
        </p:spPr>
        <p:txBody>
          <a:bodyPr vert="horz" lIns="91440" tIns="45720" rIns="91440" bIns="45720" rtlCol="0">
            <a:normAutofit/>
          </a:bodyPr>
          <a:lstStyle/>
          <a:p>
            <a:pPr marL="0" indent="0" algn="ctr">
              <a:buNone/>
            </a:pPr>
            <a:r>
              <a:rPr lang="en-US" sz="2000" kern="1200">
                <a:solidFill>
                  <a:srgbClr val="E26748"/>
                </a:solidFill>
                <a:latin typeface="+mn-lt"/>
                <a:ea typeface="+mn-ea"/>
                <a:cs typeface="+mn-cs"/>
              </a:rPr>
              <a:t>Mateusz Morawicki (11.12.2017-now)</a:t>
            </a:r>
          </a:p>
        </p:txBody>
      </p:sp>
      <p:cxnSp>
        <p:nvCxnSpPr>
          <p:cNvPr id="4110" name="Straight Connector 83">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4111" name="Straight Connector 85">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098" name="Picture 2" descr="Premier Mateusz Morawiecki.">
            <a:extLst>
              <a:ext uri="{FF2B5EF4-FFF2-40B4-BE49-F238E27FC236}">
                <a16:creationId xmlns:a16="http://schemas.microsoft.com/office/drawing/2014/main" id="{102C849A-7F24-4595-978D-7D7917009B3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37520" y="2427541"/>
            <a:ext cx="9461861" cy="3997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376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B04F226-7C64-4707-8E57-41EFE5767B25}"/>
              </a:ext>
            </a:extLst>
          </p:cNvPr>
          <p:cNvSpPr>
            <a:spLocks noGrp="1"/>
          </p:cNvSpPr>
          <p:nvPr>
            <p:ph type="title"/>
          </p:nvPr>
        </p:nvSpPr>
        <p:spPr/>
        <p:txBody>
          <a:bodyPr/>
          <a:lstStyle/>
          <a:p>
            <a:r>
              <a:rPr lang="pl-PL" dirty="0"/>
              <a:t>Czech Republic</a:t>
            </a:r>
          </a:p>
        </p:txBody>
      </p:sp>
      <p:sp>
        <p:nvSpPr>
          <p:cNvPr id="3" name="Symbol zastępczy zawartości 2">
            <a:extLst>
              <a:ext uri="{FF2B5EF4-FFF2-40B4-BE49-F238E27FC236}">
                <a16:creationId xmlns:a16="http://schemas.microsoft.com/office/drawing/2014/main" id="{F4DEBF8B-172F-4A53-BD80-272EBD9C2EDE}"/>
              </a:ext>
            </a:extLst>
          </p:cNvPr>
          <p:cNvSpPr>
            <a:spLocks noGrp="1"/>
          </p:cNvSpPr>
          <p:nvPr>
            <p:ph idx="1"/>
          </p:nvPr>
        </p:nvSpPr>
        <p:spPr/>
        <p:txBody>
          <a:bodyPr/>
          <a:lstStyle/>
          <a:p>
            <a:r>
              <a:rPr lang="en-US" dirty="0"/>
              <a:t>The 2020 elections to the Senate of the Czech Republic were held on October 2 and 3, 2020 (first round) and on October 9 and 10, 2020 (second round), in accordance with President </a:t>
            </a:r>
            <a:r>
              <a:rPr lang="en-US" dirty="0" err="1"/>
              <a:t>Miloš</a:t>
            </a:r>
            <a:r>
              <a:rPr lang="en-US" dirty="0"/>
              <a:t> Zeman's decision of April 9, 2020. 27 senators were elected for a six-year term, thus renewing 1/3 of the Senate.</a:t>
            </a:r>
            <a:endParaRPr lang="pl-PL" dirty="0"/>
          </a:p>
        </p:txBody>
      </p:sp>
      <p:pic>
        <p:nvPicPr>
          <p:cNvPr id="4" name="Obraz 3">
            <a:extLst>
              <a:ext uri="{FF2B5EF4-FFF2-40B4-BE49-F238E27FC236}">
                <a16:creationId xmlns:a16="http://schemas.microsoft.com/office/drawing/2014/main" id="{DD23F12F-4DAF-4A6E-9EFD-3FFD5D6E1EC2}"/>
              </a:ext>
            </a:extLst>
          </p:cNvPr>
          <p:cNvPicPr>
            <a:picLocks noChangeAspect="1"/>
          </p:cNvPicPr>
          <p:nvPr/>
        </p:nvPicPr>
        <p:blipFill>
          <a:blip r:embed="rId2"/>
          <a:stretch>
            <a:fillRect/>
          </a:stretch>
        </p:blipFill>
        <p:spPr>
          <a:xfrm>
            <a:off x="590843" y="3980692"/>
            <a:ext cx="5032229" cy="2512183"/>
          </a:xfrm>
          <a:prstGeom prst="rect">
            <a:avLst/>
          </a:prstGeom>
        </p:spPr>
      </p:pic>
      <p:pic>
        <p:nvPicPr>
          <p:cNvPr id="5" name="Obraz 4">
            <a:extLst>
              <a:ext uri="{FF2B5EF4-FFF2-40B4-BE49-F238E27FC236}">
                <a16:creationId xmlns:a16="http://schemas.microsoft.com/office/drawing/2014/main" id="{22CAF0E5-71B4-460B-AF0F-40C4131F1C17}"/>
              </a:ext>
            </a:extLst>
          </p:cNvPr>
          <p:cNvPicPr>
            <a:picLocks noChangeAspect="1"/>
          </p:cNvPicPr>
          <p:nvPr/>
        </p:nvPicPr>
        <p:blipFill>
          <a:blip r:embed="rId3"/>
          <a:stretch>
            <a:fillRect/>
          </a:stretch>
        </p:blipFill>
        <p:spPr>
          <a:xfrm>
            <a:off x="7120309" y="3429000"/>
            <a:ext cx="2558264" cy="2938806"/>
          </a:xfrm>
          <a:prstGeom prst="rect">
            <a:avLst/>
          </a:prstGeom>
        </p:spPr>
      </p:pic>
    </p:spTree>
    <p:extLst>
      <p:ext uri="{BB962C8B-B14F-4D97-AF65-F5344CB8AC3E}">
        <p14:creationId xmlns:p14="http://schemas.microsoft.com/office/powerpoint/2010/main" val="3760620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8BDDF02-15EC-407D-807F-1CB1B13B4736}"/>
              </a:ext>
            </a:extLst>
          </p:cNvPr>
          <p:cNvSpPr>
            <a:spLocks noGrp="1"/>
          </p:cNvSpPr>
          <p:nvPr>
            <p:ph type="title"/>
          </p:nvPr>
        </p:nvSpPr>
        <p:spPr/>
        <p:txBody>
          <a:bodyPr/>
          <a:lstStyle/>
          <a:p>
            <a:r>
              <a:rPr lang="pl-PL" dirty="0"/>
              <a:t>Czech Republic</a:t>
            </a:r>
          </a:p>
        </p:txBody>
      </p:sp>
      <p:sp>
        <p:nvSpPr>
          <p:cNvPr id="3" name="Symbol zastępczy zawartości 2">
            <a:extLst>
              <a:ext uri="{FF2B5EF4-FFF2-40B4-BE49-F238E27FC236}">
                <a16:creationId xmlns:a16="http://schemas.microsoft.com/office/drawing/2014/main" id="{4C289677-995A-4273-9BE0-213F6CE0948B}"/>
              </a:ext>
            </a:extLst>
          </p:cNvPr>
          <p:cNvSpPr>
            <a:spLocks noGrp="1"/>
          </p:cNvSpPr>
          <p:nvPr>
            <p:ph idx="1"/>
          </p:nvPr>
        </p:nvSpPr>
        <p:spPr/>
        <p:txBody>
          <a:bodyPr/>
          <a:lstStyle/>
          <a:p>
            <a:pPr marL="0" indent="0">
              <a:buNone/>
            </a:pPr>
            <a:r>
              <a:rPr lang="en-US" dirty="0"/>
              <a:t>The Czech political party system has been subject to change, and has developed gradually over the years since 1989. As it is impracticable to capture the full characteristics of this system by </a:t>
            </a:r>
            <a:r>
              <a:rPr lang="en-US" dirty="0" err="1"/>
              <a:t>analysing</a:t>
            </a:r>
            <a:r>
              <a:rPr lang="en-US" dirty="0"/>
              <a:t> its configuration at any given time, it is helpful to split its evolution into various phases (see below) [</a:t>
            </a:r>
            <a:r>
              <a:rPr lang="en-US" dirty="0" err="1"/>
              <a:t>Bureš</a:t>
            </a:r>
            <a:r>
              <a:rPr lang="en-US" dirty="0"/>
              <a:t> et al. 2012: 231; cf. </a:t>
            </a:r>
            <a:r>
              <a:rPr lang="en-US" dirty="0" err="1"/>
              <a:t>Fiala</a:t>
            </a:r>
            <a:r>
              <a:rPr lang="en-US" dirty="0"/>
              <a:t> and </a:t>
            </a:r>
            <a:r>
              <a:rPr lang="en-US" dirty="0" err="1"/>
              <a:t>Hloušek</a:t>
            </a:r>
            <a:r>
              <a:rPr lang="en-US" dirty="0"/>
              <a:t> 2003: 13]</a:t>
            </a:r>
            <a:endParaRPr lang="pl-PL" dirty="0"/>
          </a:p>
        </p:txBody>
      </p:sp>
    </p:spTree>
    <p:extLst>
      <p:ext uri="{BB962C8B-B14F-4D97-AF65-F5344CB8AC3E}">
        <p14:creationId xmlns:p14="http://schemas.microsoft.com/office/powerpoint/2010/main" val="684312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E84A0AA-5F7A-45FF-B529-3D9E7E324C6B}"/>
              </a:ext>
            </a:extLst>
          </p:cNvPr>
          <p:cNvSpPr>
            <a:spLocks noGrp="1"/>
          </p:cNvSpPr>
          <p:nvPr>
            <p:ph type="title"/>
          </p:nvPr>
        </p:nvSpPr>
        <p:spPr/>
        <p:txBody>
          <a:bodyPr/>
          <a:lstStyle/>
          <a:p>
            <a:r>
              <a:rPr lang="en-US" dirty="0"/>
              <a:t>The Czech political system</a:t>
            </a:r>
            <a:endParaRPr lang="pl-PL" dirty="0"/>
          </a:p>
        </p:txBody>
      </p:sp>
      <p:sp>
        <p:nvSpPr>
          <p:cNvPr id="3" name="Symbol zastępczy zawartości 2">
            <a:extLst>
              <a:ext uri="{FF2B5EF4-FFF2-40B4-BE49-F238E27FC236}">
                <a16:creationId xmlns:a16="http://schemas.microsoft.com/office/drawing/2014/main" id="{33C01775-F897-40C1-A09B-81D2449C48CD}"/>
              </a:ext>
            </a:extLst>
          </p:cNvPr>
          <p:cNvSpPr>
            <a:spLocks noGrp="1"/>
          </p:cNvSpPr>
          <p:nvPr>
            <p:ph idx="1"/>
          </p:nvPr>
        </p:nvSpPr>
        <p:spPr/>
        <p:txBody>
          <a:bodyPr/>
          <a:lstStyle/>
          <a:p>
            <a:pPr marL="0" indent="0">
              <a:buNone/>
            </a:pPr>
            <a:r>
              <a:rPr lang="en-US" dirty="0"/>
              <a:t>The operating units in the system, then, are political parties and movements, whose existence and activities are defined by the constitution and special legislation. The Czech political system is an instance of what Sartori defined as party-controlled parliamentarianism, where the executive is controlled through a parliament and the political system is based on competition between internally disciplined and stable political parties [</a:t>
            </a:r>
            <a:r>
              <a:rPr lang="en-US" dirty="0" err="1"/>
              <a:t>Hloušek</a:t>
            </a:r>
            <a:r>
              <a:rPr lang="en-US" dirty="0"/>
              <a:t> 2005: 438].</a:t>
            </a:r>
            <a:endParaRPr lang="pl-PL" dirty="0"/>
          </a:p>
        </p:txBody>
      </p:sp>
    </p:spTree>
    <p:extLst>
      <p:ext uri="{BB962C8B-B14F-4D97-AF65-F5344CB8AC3E}">
        <p14:creationId xmlns:p14="http://schemas.microsoft.com/office/powerpoint/2010/main" val="1950353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7BC2C06-17D0-4DFE-9376-2781BD0394F2}"/>
              </a:ext>
            </a:extLst>
          </p:cNvPr>
          <p:cNvSpPr>
            <a:spLocks noGrp="1"/>
          </p:cNvSpPr>
          <p:nvPr>
            <p:ph type="title"/>
          </p:nvPr>
        </p:nvSpPr>
        <p:spPr/>
        <p:txBody>
          <a:bodyPr/>
          <a:lstStyle/>
          <a:p>
            <a:r>
              <a:rPr lang="pl-PL" dirty="0"/>
              <a:t>ANO</a:t>
            </a:r>
          </a:p>
        </p:txBody>
      </p:sp>
      <p:sp>
        <p:nvSpPr>
          <p:cNvPr id="3" name="Symbol zastępczy zawartości 2">
            <a:extLst>
              <a:ext uri="{FF2B5EF4-FFF2-40B4-BE49-F238E27FC236}">
                <a16:creationId xmlns:a16="http://schemas.microsoft.com/office/drawing/2014/main" id="{209BF7B0-1CD6-4F94-93C8-92D065DDACE1}"/>
              </a:ext>
            </a:extLst>
          </p:cNvPr>
          <p:cNvSpPr>
            <a:spLocks noGrp="1"/>
          </p:cNvSpPr>
          <p:nvPr>
            <p:ph idx="1"/>
          </p:nvPr>
        </p:nvSpPr>
        <p:spPr/>
        <p:txBody>
          <a:bodyPr>
            <a:normAutofit fontScale="92500" lnSpcReduction="10000"/>
          </a:bodyPr>
          <a:lstStyle/>
          <a:p>
            <a:pPr marL="0" indent="0">
              <a:buNone/>
            </a:pPr>
            <a:r>
              <a:rPr lang="en-US" dirty="0"/>
              <a:t>The main defining features of ANO 2011 are the following: </a:t>
            </a:r>
            <a:endParaRPr lang="pl-PL" dirty="0"/>
          </a:p>
          <a:p>
            <a:pPr marL="514350" indent="-514350">
              <a:buAutoNum type="arabicParenR"/>
            </a:pPr>
            <a:r>
              <a:rPr lang="en-US" dirty="0"/>
              <a:t>It was established as a specific elite party of a managerial and marketing type; </a:t>
            </a:r>
            <a:endParaRPr lang="pl-PL" dirty="0"/>
          </a:p>
          <a:p>
            <a:pPr marL="514350" indent="-514350">
              <a:buAutoNum type="arabicParenR"/>
            </a:pPr>
            <a:r>
              <a:rPr lang="en-US" dirty="0"/>
              <a:t>It is sometimes described as an entrepreneurial party, i.e. a business-firm party, but its organization is still being built up and the contours are not always clear; </a:t>
            </a:r>
            <a:endParaRPr lang="pl-PL" dirty="0"/>
          </a:p>
          <a:p>
            <a:pPr marL="514350" indent="-514350">
              <a:buAutoNum type="arabicParenR"/>
            </a:pPr>
            <a:r>
              <a:rPr lang="en-US" dirty="0"/>
              <a:t>There are no evident links with non-transparent business practices at the moment, however, there already have been some scandals </a:t>
            </a:r>
            <a:endParaRPr lang="pl-PL" dirty="0"/>
          </a:p>
          <a:p>
            <a:pPr marL="514350" indent="-514350">
              <a:buAutoNum type="arabicParenR"/>
            </a:pPr>
            <a:r>
              <a:rPr lang="en-US" dirty="0" err="1"/>
              <a:t>Babiš’s</a:t>
            </a:r>
            <a:r>
              <a:rPr lang="en-US" dirty="0"/>
              <a:t> unique combination of political, economic and media power could potentially develop into oligarchism and authoritarianism [cf. </a:t>
            </a:r>
            <a:r>
              <a:rPr lang="en-US" dirty="0" err="1"/>
              <a:t>Klíma</a:t>
            </a:r>
            <a:r>
              <a:rPr lang="en-US" dirty="0"/>
              <a:t> 2015: 312</a:t>
            </a:r>
            <a:endParaRPr lang="pl-PL" dirty="0"/>
          </a:p>
        </p:txBody>
      </p:sp>
    </p:spTree>
    <p:extLst>
      <p:ext uri="{BB962C8B-B14F-4D97-AF65-F5344CB8AC3E}">
        <p14:creationId xmlns:p14="http://schemas.microsoft.com/office/powerpoint/2010/main" val="4178131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2">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4">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Symbol zastępczy zawartości 5">
            <a:extLst>
              <a:ext uri="{FF2B5EF4-FFF2-40B4-BE49-F238E27FC236}">
                <a16:creationId xmlns:a16="http://schemas.microsoft.com/office/drawing/2014/main" id="{1FFD6FDC-4A6D-4227-BDF9-4E8B7F4E30F6}"/>
              </a:ext>
            </a:extLst>
          </p:cNvPr>
          <p:cNvPicPr>
            <a:picLocks noGrp="1" noChangeAspect="1"/>
          </p:cNvPicPr>
          <p:nvPr>
            <p:ph idx="1"/>
          </p:nvPr>
        </p:nvPicPr>
        <p:blipFill rotWithShape="1">
          <a:blip r:embed="rId2"/>
          <a:srcRect l="23872" r="9372"/>
          <a:stretch/>
        </p:blipFill>
        <p:spPr>
          <a:xfrm>
            <a:off x="4038599" y="10"/>
            <a:ext cx="8160026" cy="6875809"/>
          </a:xfrm>
          <a:prstGeom prst="rect">
            <a:avLst/>
          </a:prstGeom>
        </p:spPr>
      </p:pic>
      <p:sp>
        <p:nvSpPr>
          <p:cNvPr id="29" name="Freeform: Shape 28">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ytuł 1">
            <a:extLst>
              <a:ext uri="{FF2B5EF4-FFF2-40B4-BE49-F238E27FC236}">
                <a16:creationId xmlns:a16="http://schemas.microsoft.com/office/drawing/2014/main" id="{E3E411C7-4311-4CA0-A519-FEDDEDA5C960}"/>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a:solidFill>
                  <a:srgbClr val="FFFFFF"/>
                </a:solidFill>
              </a:rPr>
              <a:t>Prime Minister </a:t>
            </a:r>
            <a:br>
              <a:rPr lang="en-US" sz="4000">
                <a:solidFill>
                  <a:srgbClr val="FFFFFF"/>
                </a:solidFill>
              </a:rPr>
            </a:br>
            <a:r>
              <a:rPr lang="en-US" sz="4000">
                <a:solidFill>
                  <a:srgbClr val="FFFFFF"/>
                </a:solidFill>
              </a:rPr>
              <a:t>Andrej Babiš (13.XII.2017-now)</a:t>
            </a:r>
            <a:br>
              <a:rPr lang="en-US" sz="4000">
                <a:solidFill>
                  <a:srgbClr val="FFFFFF"/>
                </a:solidFill>
              </a:rPr>
            </a:br>
            <a:endParaRPr lang="en-US" sz="4000">
              <a:solidFill>
                <a:srgbClr val="FFFFFF"/>
              </a:solidFill>
            </a:endParaRPr>
          </a:p>
        </p:txBody>
      </p:sp>
      <p:sp>
        <p:nvSpPr>
          <p:cNvPr id="5" name="AutoShape 4" descr="Nowy premier Czech współpracował z bezpieką. Jest wyrok sądu - tvp.info">
            <a:extLst>
              <a:ext uri="{FF2B5EF4-FFF2-40B4-BE49-F238E27FC236}">
                <a16:creationId xmlns:a16="http://schemas.microsoft.com/office/drawing/2014/main" id="{C6ADF00A-34AF-4F26-9367-FB152FC15AB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Tree>
    <p:extLst>
      <p:ext uri="{BB962C8B-B14F-4D97-AF65-F5344CB8AC3E}">
        <p14:creationId xmlns:p14="http://schemas.microsoft.com/office/powerpoint/2010/main" val="2142407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ytuł 1">
            <a:extLst>
              <a:ext uri="{FF2B5EF4-FFF2-40B4-BE49-F238E27FC236}">
                <a16:creationId xmlns:a16="http://schemas.microsoft.com/office/drawing/2014/main" id="{3062C94D-0DA6-40D8-A7FE-1C628BF4C436}"/>
              </a:ext>
            </a:extLst>
          </p:cNvPr>
          <p:cNvSpPr>
            <a:spLocks noGrp="1"/>
          </p:cNvSpPr>
          <p:nvPr>
            <p:ph type="title"/>
          </p:nvPr>
        </p:nvSpPr>
        <p:spPr>
          <a:xfrm>
            <a:off x="841246" y="673770"/>
            <a:ext cx="3644489" cy="2414488"/>
          </a:xfrm>
        </p:spPr>
        <p:txBody>
          <a:bodyPr anchor="t">
            <a:normAutofit/>
          </a:bodyPr>
          <a:lstStyle/>
          <a:p>
            <a:r>
              <a:rPr lang="en-US" sz="5400">
                <a:solidFill>
                  <a:srgbClr val="FFFFFF"/>
                </a:solidFill>
              </a:rPr>
              <a:t>A little </a:t>
            </a:r>
            <a:r>
              <a:rPr lang="pl-PL" sz="5400">
                <a:solidFill>
                  <a:srgbClr val="FFFFFF"/>
                </a:solidFill>
              </a:rPr>
              <a:t>h</a:t>
            </a:r>
            <a:r>
              <a:rPr lang="en-US" sz="5400">
                <a:solidFill>
                  <a:srgbClr val="FFFFFF"/>
                </a:solidFill>
              </a:rPr>
              <a:t>istory of V4</a:t>
            </a:r>
            <a:endParaRPr lang="pl-PL" sz="5400">
              <a:solidFill>
                <a:srgbClr val="FFFFFF"/>
              </a:solidFill>
            </a:endParaRPr>
          </a:p>
        </p:txBody>
      </p:sp>
      <p:sp>
        <p:nvSpPr>
          <p:cNvPr id="3" name="Symbol zastępczy zawartości 2">
            <a:extLst>
              <a:ext uri="{FF2B5EF4-FFF2-40B4-BE49-F238E27FC236}">
                <a16:creationId xmlns:a16="http://schemas.microsoft.com/office/drawing/2014/main" id="{BC12EB91-6B24-4918-A7CE-114563CBCE29}"/>
              </a:ext>
            </a:extLst>
          </p:cNvPr>
          <p:cNvSpPr>
            <a:spLocks noGrp="1"/>
          </p:cNvSpPr>
          <p:nvPr>
            <p:ph idx="1"/>
          </p:nvPr>
        </p:nvSpPr>
        <p:spPr>
          <a:xfrm>
            <a:off x="6095999" y="882315"/>
            <a:ext cx="5254754" cy="5294647"/>
          </a:xfrm>
        </p:spPr>
        <p:txBody>
          <a:bodyPr>
            <a:normAutofit/>
          </a:bodyPr>
          <a:lstStyle/>
          <a:p>
            <a:pPr marL="0" indent="0">
              <a:buNone/>
            </a:pPr>
            <a:r>
              <a:rPr lang="en-US" sz="2200" dirty="0"/>
              <a:t>The </a:t>
            </a:r>
            <a:r>
              <a:rPr lang="en-US" sz="2200" dirty="0" err="1"/>
              <a:t>Visegrad</a:t>
            </a:r>
            <a:r>
              <a:rPr lang="en-US" sz="2200" dirty="0"/>
              <a:t> Group was formed in February 1991 in </a:t>
            </a:r>
            <a:r>
              <a:rPr lang="en-US" sz="2200" dirty="0" err="1"/>
              <a:t>Visegrád</a:t>
            </a:r>
            <a:r>
              <a:rPr lang="en-US" sz="2200" dirty="0"/>
              <a:t>, Hungary, as a political alliance of three CEE leaders and friends – Lech </a:t>
            </a:r>
            <a:r>
              <a:rPr lang="en-US" sz="2200" dirty="0" err="1"/>
              <a:t>Wałęsa</a:t>
            </a:r>
            <a:r>
              <a:rPr lang="en-US" sz="2200" dirty="0"/>
              <a:t>, Václav Havel and </a:t>
            </a:r>
            <a:r>
              <a:rPr lang="en-US" sz="2200" dirty="0" err="1"/>
              <a:t>József</a:t>
            </a:r>
            <a:r>
              <a:rPr lang="en-US" sz="2200" dirty="0"/>
              <a:t> </a:t>
            </a:r>
            <a:r>
              <a:rPr lang="en-US" sz="2200" dirty="0" err="1"/>
              <a:t>Antall</a:t>
            </a:r>
            <a:r>
              <a:rPr lang="en-US" sz="2200" dirty="0"/>
              <a:t> – with the aim of coordinating the process of post-communist transformation often described as “a joint return to Europe”. After the January 1993 “velvet divorce” between Czechs and Slovaks, the V3 became V4 – now consisting of Hungary, Poland end the Czech and Slovak Republic – though the overall form and aims of the Alliance remained unchanged.</a:t>
            </a:r>
            <a:endParaRPr lang="pl-PL" sz="2200" dirty="0"/>
          </a:p>
        </p:txBody>
      </p:sp>
    </p:spTree>
    <p:extLst>
      <p:ext uri="{BB962C8B-B14F-4D97-AF65-F5344CB8AC3E}">
        <p14:creationId xmlns:p14="http://schemas.microsoft.com/office/powerpoint/2010/main" val="3094521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61B6F6A-E10E-4187-9249-E3D9A85019C4}"/>
              </a:ext>
            </a:extLst>
          </p:cNvPr>
          <p:cNvSpPr>
            <a:spLocks noGrp="1"/>
          </p:cNvSpPr>
          <p:nvPr>
            <p:ph type="title"/>
          </p:nvPr>
        </p:nvSpPr>
        <p:spPr/>
        <p:txBody>
          <a:bodyPr/>
          <a:lstStyle/>
          <a:p>
            <a:r>
              <a:rPr lang="pl-PL" dirty="0"/>
              <a:t>Party system in </a:t>
            </a:r>
            <a:r>
              <a:rPr lang="pl-PL" dirty="0" err="1"/>
              <a:t>Slovakia</a:t>
            </a:r>
            <a:endParaRPr lang="pl-PL" dirty="0"/>
          </a:p>
        </p:txBody>
      </p:sp>
      <p:sp>
        <p:nvSpPr>
          <p:cNvPr id="3" name="Symbol zastępczy zawartości 2">
            <a:extLst>
              <a:ext uri="{FF2B5EF4-FFF2-40B4-BE49-F238E27FC236}">
                <a16:creationId xmlns:a16="http://schemas.microsoft.com/office/drawing/2014/main" id="{49DA599A-F9DF-483E-8491-F8BF22CA34F6}"/>
              </a:ext>
            </a:extLst>
          </p:cNvPr>
          <p:cNvSpPr>
            <a:spLocks noGrp="1"/>
          </p:cNvSpPr>
          <p:nvPr>
            <p:ph idx="1"/>
          </p:nvPr>
        </p:nvSpPr>
        <p:spPr>
          <a:xfrm>
            <a:off x="804203" y="1530204"/>
            <a:ext cx="10515600" cy="4351338"/>
          </a:xfrm>
        </p:spPr>
        <p:txBody>
          <a:bodyPr/>
          <a:lstStyle/>
          <a:p>
            <a:pPr marL="0" indent="0">
              <a:buNone/>
            </a:pPr>
            <a:r>
              <a:rPr lang="en-US" dirty="0"/>
              <a:t>Slovakia belongs to a group of post-communist countries and shares the features of their party</a:t>
            </a:r>
            <a:r>
              <a:rPr lang="pl-PL" dirty="0"/>
              <a:t> </a:t>
            </a:r>
            <a:r>
              <a:rPr lang="en-US" dirty="0"/>
              <a:t>system, including fragmentation, high volatility, instability and low prominence of socio-economic</a:t>
            </a:r>
            <a:r>
              <a:rPr lang="pl-PL" dirty="0"/>
              <a:t> </a:t>
            </a:r>
            <a:r>
              <a:rPr lang="en-US" dirty="0"/>
              <a:t>cleavages. Slovak post-communist party system has developed on the basis of several political</a:t>
            </a:r>
            <a:r>
              <a:rPr lang="pl-PL" dirty="0"/>
              <a:t> </a:t>
            </a:r>
            <a:r>
              <a:rPr lang="en-US" dirty="0"/>
              <a:t>cleavages – attitudes towards the communist regime, </a:t>
            </a:r>
            <a:r>
              <a:rPr lang="en-US" dirty="0" err="1"/>
              <a:t>Mečiarism</a:t>
            </a:r>
            <a:r>
              <a:rPr lang="en-US" dirty="0"/>
              <a:t> and anti-</a:t>
            </a:r>
            <a:r>
              <a:rPr lang="en-US" dirty="0" err="1"/>
              <a:t>Mečiarism</a:t>
            </a:r>
            <a:r>
              <a:rPr lang="en-US" dirty="0"/>
              <a:t> and </a:t>
            </a:r>
            <a:r>
              <a:rPr lang="en-US" dirty="0" err="1"/>
              <a:t>EuroAtlantic</a:t>
            </a:r>
            <a:r>
              <a:rPr lang="en-US" dirty="0"/>
              <a:t> orientation of the country</a:t>
            </a:r>
            <a:r>
              <a:rPr lang="pl-PL" dirty="0"/>
              <a:t> [</a:t>
            </a:r>
            <a:r>
              <a:rPr lang="pl-PL" dirty="0" err="1"/>
              <a:t>Kovanič</a:t>
            </a:r>
            <a:r>
              <a:rPr lang="pl-PL" dirty="0"/>
              <a:t> 2018 ].</a:t>
            </a:r>
          </a:p>
        </p:txBody>
      </p:sp>
    </p:spTree>
    <p:extLst>
      <p:ext uri="{BB962C8B-B14F-4D97-AF65-F5344CB8AC3E}">
        <p14:creationId xmlns:p14="http://schemas.microsoft.com/office/powerpoint/2010/main" val="595433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B9B8DC3-82F3-4FD5-A0DF-46C5FF266396}"/>
              </a:ext>
            </a:extLst>
          </p:cNvPr>
          <p:cNvSpPr>
            <a:spLocks noGrp="1"/>
          </p:cNvSpPr>
          <p:nvPr>
            <p:ph type="title"/>
          </p:nvPr>
        </p:nvSpPr>
        <p:spPr/>
        <p:txBody>
          <a:bodyPr/>
          <a:lstStyle/>
          <a:p>
            <a:r>
              <a:rPr lang="pl-PL" dirty="0" err="1"/>
              <a:t>Slovakia</a:t>
            </a:r>
            <a:endParaRPr lang="pl-PL" dirty="0"/>
          </a:p>
        </p:txBody>
      </p:sp>
      <p:sp>
        <p:nvSpPr>
          <p:cNvPr id="3" name="Symbol zastępczy zawartości 2">
            <a:extLst>
              <a:ext uri="{FF2B5EF4-FFF2-40B4-BE49-F238E27FC236}">
                <a16:creationId xmlns:a16="http://schemas.microsoft.com/office/drawing/2014/main" id="{21D6473B-4244-4521-AE8E-8A8AE3F552C5}"/>
              </a:ext>
            </a:extLst>
          </p:cNvPr>
          <p:cNvSpPr>
            <a:spLocks noGrp="1"/>
          </p:cNvSpPr>
          <p:nvPr>
            <p:ph idx="1"/>
          </p:nvPr>
        </p:nvSpPr>
        <p:spPr/>
        <p:txBody>
          <a:bodyPr/>
          <a:lstStyle/>
          <a:p>
            <a:pPr marL="0" indent="0">
              <a:buNone/>
            </a:pPr>
            <a:r>
              <a:rPr lang="en-US" dirty="0"/>
              <a:t>Parliamentary elections in Slovakia in 2020 - elections to the National Council, which took place on February 29. 24 election committees took part in the elections.</a:t>
            </a:r>
          </a:p>
          <a:p>
            <a:endParaRPr lang="en-US" dirty="0"/>
          </a:p>
          <a:p>
            <a:pPr marL="0" indent="0">
              <a:buNone/>
            </a:pPr>
            <a:r>
              <a:rPr lang="en-US" dirty="0"/>
              <a:t>The elections to the National Council of the Slovak Republic were won by the Ordinary People party. SMER, We Are Family, Our Slovakia People's Party, </a:t>
            </a:r>
            <a:r>
              <a:rPr lang="en-US" dirty="0" err="1"/>
              <a:t>SaS</a:t>
            </a:r>
            <a:r>
              <a:rPr lang="en-US" dirty="0"/>
              <a:t> and For People also got to the National Council.</a:t>
            </a:r>
            <a:endParaRPr lang="pl-PL" dirty="0"/>
          </a:p>
        </p:txBody>
      </p:sp>
    </p:spTree>
    <p:extLst>
      <p:ext uri="{BB962C8B-B14F-4D97-AF65-F5344CB8AC3E}">
        <p14:creationId xmlns:p14="http://schemas.microsoft.com/office/powerpoint/2010/main" val="1741876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D66D3B1-31AB-4A36-9615-EE73F853B2B8}"/>
              </a:ext>
            </a:extLst>
          </p:cNvPr>
          <p:cNvSpPr>
            <a:spLocks noGrp="1"/>
          </p:cNvSpPr>
          <p:nvPr>
            <p:ph type="title"/>
          </p:nvPr>
        </p:nvSpPr>
        <p:spPr/>
        <p:txBody>
          <a:bodyPr/>
          <a:lstStyle/>
          <a:p>
            <a:r>
              <a:rPr lang="en-US" dirty="0"/>
              <a:t>Parliamentary elections in Slovakia in 2020</a:t>
            </a:r>
            <a:endParaRPr lang="pl-PL" dirty="0"/>
          </a:p>
        </p:txBody>
      </p:sp>
      <p:graphicFrame>
        <p:nvGraphicFramePr>
          <p:cNvPr id="4" name="Symbol zastępczy zawartości 3">
            <a:extLst>
              <a:ext uri="{FF2B5EF4-FFF2-40B4-BE49-F238E27FC236}">
                <a16:creationId xmlns:a16="http://schemas.microsoft.com/office/drawing/2014/main" id="{ABE8C2B8-C375-421B-9E4F-813E821967BE}"/>
              </a:ext>
            </a:extLst>
          </p:cNvPr>
          <p:cNvGraphicFramePr>
            <a:graphicFrameLocks noGrp="1"/>
          </p:cNvGraphicFramePr>
          <p:nvPr>
            <p:ph idx="1"/>
            <p:extLst>
              <p:ext uri="{D42A27DB-BD31-4B8C-83A1-F6EECF244321}">
                <p14:modId xmlns:p14="http://schemas.microsoft.com/office/powerpoint/2010/main" val="1191751106"/>
              </p:ext>
            </p:extLst>
          </p:nvPr>
        </p:nvGraphicFramePr>
        <p:xfrm>
          <a:off x="1316500" y="1787110"/>
          <a:ext cx="9264444" cy="4292120"/>
        </p:xfrm>
        <a:graphic>
          <a:graphicData uri="http://schemas.openxmlformats.org/drawingml/2006/table">
            <a:tbl>
              <a:tblPr firstRow="1" firstCol="1" bandRow="1">
                <a:tableStyleId>{21E4AEA4-8DFA-4A89-87EB-49C32662AFE0}</a:tableStyleId>
              </a:tblPr>
              <a:tblGrid>
                <a:gridCol w="2316111">
                  <a:extLst>
                    <a:ext uri="{9D8B030D-6E8A-4147-A177-3AD203B41FA5}">
                      <a16:colId xmlns:a16="http://schemas.microsoft.com/office/drawing/2014/main" val="2187776374"/>
                    </a:ext>
                  </a:extLst>
                </a:gridCol>
                <a:gridCol w="2316111">
                  <a:extLst>
                    <a:ext uri="{9D8B030D-6E8A-4147-A177-3AD203B41FA5}">
                      <a16:colId xmlns:a16="http://schemas.microsoft.com/office/drawing/2014/main" val="3854094150"/>
                    </a:ext>
                  </a:extLst>
                </a:gridCol>
                <a:gridCol w="2316111">
                  <a:extLst>
                    <a:ext uri="{9D8B030D-6E8A-4147-A177-3AD203B41FA5}">
                      <a16:colId xmlns:a16="http://schemas.microsoft.com/office/drawing/2014/main" val="3221304851"/>
                    </a:ext>
                  </a:extLst>
                </a:gridCol>
                <a:gridCol w="2316111">
                  <a:extLst>
                    <a:ext uri="{9D8B030D-6E8A-4147-A177-3AD203B41FA5}">
                      <a16:colId xmlns:a16="http://schemas.microsoft.com/office/drawing/2014/main" val="1480127524"/>
                    </a:ext>
                  </a:extLst>
                </a:gridCol>
              </a:tblGrid>
              <a:tr h="536515">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pl-PL" sz="1100" b="1" dirty="0">
                          <a:effectLst/>
                          <a:latin typeface="Calibri" panose="020F0502020204030204" pitchFamily="34" charset="0"/>
                          <a:ea typeface="Calibri" panose="020F0502020204030204" pitchFamily="34" charset="0"/>
                          <a:cs typeface="Times New Roman" panose="02020603050405020304" pitchFamily="18" charset="0"/>
                        </a:rPr>
                        <a:t> </a:t>
                      </a:r>
                      <a:r>
                        <a:rPr lang="pl-PL" sz="1100" b="1" dirty="0">
                          <a:effectLst/>
                          <a:latin typeface="Times New Roman" panose="02020603050405020304" pitchFamily="18" charset="0"/>
                          <a:ea typeface="Calibri" panose="020F0502020204030204" pitchFamily="34" charset="0"/>
                          <a:cs typeface="Times New Roman" panose="02020603050405020304" pitchFamily="18" charset="0"/>
                        </a:rPr>
                        <a:t>Party</a:t>
                      </a:r>
                      <a:endParaRPr lang="pl-PL"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l">
                        <a:lnSpc>
                          <a:spcPct val="107000"/>
                        </a:lnSpc>
                        <a:spcAft>
                          <a:spcPts val="800"/>
                        </a:spcAft>
                      </a:pPr>
                      <a:r>
                        <a:rPr lang="pl-PL" sz="1100" b="1">
                          <a:effectLst/>
                          <a:latin typeface="Calibri" panose="020F0502020204030204" pitchFamily="34" charset="0"/>
                          <a:ea typeface="Calibri" panose="020F0502020204030204" pitchFamily="34" charset="0"/>
                          <a:cs typeface="Times New Roman" panose="02020603050405020304" pitchFamily="18" charset="0"/>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l">
                        <a:lnSpc>
                          <a:spcPct val="107000"/>
                        </a:lnSpc>
                        <a:spcAft>
                          <a:spcPts val="800"/>
                        </a:spcAft>
                      </a:pPr>
                      <a:r>
                        <a:rPr lang="pl-PL" sz="1100" b="1" dirty="0">
                          <a:effectLst/>
                          <a:latin typeface="Calibri" panose="020F0502020204030204" pitchFamily="34" charset="0"/>
                          <a:ea typeface="Calibri" panose="020F0502020204030204" pitchFamily="34" charset="0"/>
                          <a:cs typeface="Times New Roman" panose="02020603050405020304" pitchFamily="18" charset="0"/>
                        </a:rPr>
                        <a:t> </a:t>
                      </a:r>
                      <a:r>
                        <a:rPr lang="pl-PL" sz="1100" b="1" dirty="0" err="1">
                          <a:effectLst/>
                          <a:latin typeface="Calibri" panose="020F0502020204030204" pitchFamily="34" charset="0"/>
                          <a:ea typeface="Calibri" panose="020F0502020204030204" pitchFamily="34" charset="0"/>
                          <a:cs typeface="Times New Roman" panose="02020603050405020304" pitchFamily="18" charset="0"/>
                        </a:rPr>
                        <a:t>Vote</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l">
                        <a:lnSpc>
                          <a:spcPct val="107000"/>
                        </a:lnSpc>
                        <a:spcAft>
                          <a:spcPts val="800"/>
                        </a:spcAft>
                      </a:pPr>
                      <a:r>
                        <a:rPr lang="pl-PL" sz="1100" b="1" dirty="0">
                          <a:effectLst/>
                          <a:latin typeface="Calibri" panose="020F0502020204030204" pitchFamily="34" charset="0"/>
                          <a:ea typeface="Calibri" panose="020F0502020204030204" pitchFamily="34" charset="0"/>
                          <a:cs typeface="Times New Roman" panose="02020603050405020304" pitchFamily="18" charset="0"/>
                        </a:rPr>
                        <a:t> </a:t>
                      </a:r>
                      <a:r>
                        <a:rPr lang="pl-PL" sz="1100" b="1" dirty="0" err="1">
                          <a:effectLst/>
                          <a:latin typeface="Calibri" panose="020F0502020204030204" pitchFamily="34" charset="0"/>
                          <a:ea typeface="Calibri" panose="020F0502020204030204" pitchFamily="34" charset="0"/>
                          <a:cs typeface="Times New Roman" panose="02020603050405020304" pitchFamily="18" charset="0"/>
                        </a:rPr>
                        <a:t>Seats</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3040339270"/>
                  </a:ext>
                </a:extLst>
              </a:tr>
              <a:tr h="536515">
                <a:tc>
                  <a:txBody>
                    <a:bodyPr/>
                    <a:lstStyle/>
                    <a:p>
                      <a:pPr algn="l">
                        <a:lnSpc>
                          <a:spcPct val="107000"/>
                        </a:lnSpc>
                        <a:spcAft>
                          <a:spcPts val="800"/>
                        </a:spcAft>
                      </a:pPr>
                      <a:r>
                        <a:rPr lang="pl-PL" sz="1600" b="1" u="sng"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2"/>
                        </a:rPr>
                        <a:t>OĽaNO</a:t>
                      </a:r>
                      <a:endParaRPr lang="pl-PL"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l">
                        <a:lnSpc>
                          <a:spcPct val="107000"/>
                        </a:lnSpc>
                        <a:spcAft>
                          <a:spcPts val="800"/>
                        </a:spcAft>
                      </a:pPr>
                      <a:r>
                        <a:rPr lang="pl-PL"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721 166</a:t>
                      </a:r>
                      <a:endParaRPr lang="pl-PL"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l">
                        <a:lnSpc>
                          <a:spcPct val="107000"/>
                        </a:lnSpc>
                        <a:spcAft>
                          <a:spcPts val="800"/>
                        </a:spcAft>
                      </a:pPr>
                      <a:r>
                        <a:rPr lang="pl-PL"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25,02</a:t>
                      </a:r>
                      <a:endParaRPr lang="pl-PL"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l">
                        <a:lnSpc>
                          <a:spcPct val="107000"/>
                        </a:lnSpc>
                        <a:spcAft>
                          <a:spcPts val="800"/>
                        </a:spcAft>
                      </a:pPr>
                      <a:r>
                        <a:rPr lang="pl-PL"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53</a:t>
                      </a:r>
                      <a:endParaRPr lang="pl-PL"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2316123069"/>
                  </a:ext>
                </a:extLst>
              </a:tr>
              <a:tr h="536515">
                <a:tc>
                  <a:txBody>
                    <a:bodyPr/>
                    <a:lstStyle/>
                    <a:p>
                      <a:pPr algn="l">
                        <a:lnSpc>
                          <a:spcPct val="107000"/>
                        </a:lnSpc>
                        <a:spcAft>
                          <a:spcPts val="800"/>
                        </a:spcAft>
                      </a:pPr>
                      <a:r>
                        <a:rPr lang="pl-PL" sz="1600" b="1" u="sng">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3"/>
                        </a:rPr>
                        <a:t>Smer-SD</a:t>
                      </a:r>
                      <a:endParaRPr lang="pl-PL"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l">
                        <a:lnSpc>
                          <a:spcPct val="107000"/>
                        </a:lnSpc>
                        <a:spcAft>
                          <a:spcPts val="800"/>
                        </a:spcAft>
                      </a:pPr>
                      <a:r>
                        <a:rPr lang="pl-PL"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527 172</a:t>
                      </a:r>
                      <a:endParaRPr lang="pl-PL"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l">
                        <a:lnSpc>
                          <a:spcPct val="107000"/>
                        </a:lnSpc>
                        <a:spcAft>
                          <a:spcPts val="800"/>
                        </a:spcAft>
                      </a:pPr>
                      <a:r>
                        <a:rPr lang="pl-PL"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18,29</a:t>
                      </a:r>
                      <a:endParaRPr lang="pl-PL"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l">
                        <a:lnSpc>
                          <a:spcPct val="107000"/>
                        </a:lnSpc>
                        <a:spcAft>
                          <a:spcPts val="800"/>
                        </a:spcAft>
                      </a:pPr>
                      <a:r>
                        <a:rPr lang="pl-PL"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a:t>
                      </a:r>
                      <a:endParaRPr lang="pl-PL"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3066635727"/>
                  </a:ext>
                </a:extLst>
              </a:tr>
              <a:tr h="536515">
                <a:tc>
                  <a:txBody>
                    <a:bodyPr/>
                    <a:lstStyle/>
                    <a:p>
                      <a:pPr algn="l">
                        <a:lnSpc>
                          <a:spcPct val="107000"/>
                        </a:lnSpc>
                        <a:spcAft>
                          <a:spcPts val="800"/>
                        </a:spcAft>
                      </a:pPr>
                      <a:r>
                        <a:rPr lang="pl-PL" sz="1600" b="1" u="sng">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4"/>
                        </a:rPr>
                        <a:t>Sme Rodina</a:t>
                      </a:r>
                      <a:endParaRPr lang="pl-PL"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l">
                        <a:lnSpc>
                          <a:spcPct val="107000"/>
                        </a:lnSpc>
                        <a:spcAft>
                          <a:spcPts val="800"/>
                        </a:spcAft>
                      </a:pPr>
                      <a:r>
                        <a:rPr lang="pl-PL"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237 531</a:t>
                      </a:r>
                      <a:endParaRPr lang="pl-PL"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l">
                        <a:lnSpc>
                          <a:spcPct val="107000"/>
                        </a:lnSpc>
                        <a:spcAft>
                          <a:spcPts val="800"/>
                        </a:spcAft>
                      </a:pPr>
                      <a:r>
                        <a:rPr lang="pl-PL"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8,24</a:t>
                      </a:r>
                      <a:endParaRPr lang="pl-PL"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l">
                        <a:lnSpc>
                          <a:spcPct val="107000"/>
                        </a:lnSpc>
                        <a:spcAft>
                          <a:spcPts val="800"/>
                        </a:spcAft>
                      </a:pPr>
                      <a:r>
                        <a:rPr lang="pl-PL"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a:t>
                      </a:r>
                      <a:endParaRPr lang="pl-PL"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2884644196"/>
                  </a:ext>
                </a:extLst>
              </a:tr>
              <a:tr h="536515">
                <a:tc>
                  <a:txBody>
                    <a:bodyPr/>
                    <a:lstStyle/>
                    <a:p>
                      <a:pPr algn="l">
                        <a:lnSpc>
                          <a:spcPct val="107000"/>
                        </a:lnSpc>
                        <a:spcAft>
                          <a:spcPts val="800"/>
                        </a:spcAft>
                      </a:pPr>
                      <a:r>
                        <a:rPr lang="pl-PL" sz="1600" b="1" u="sng">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5"/>
                        </a:rPr>
                        <a:t>ĽSNS</a:t>
                      </a:r>
                      <a:endParaRPr lang="pl-PL"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l">
                        <a:lnSpc>
                          <a:spcPct val="107000"/>
                        </a:lnSpc>
                        <a:spcAft>
                          <a:spcPts val="800"/>
                        </a:spcAft>
                      </a:pPr>
                      <a:r>
                        <a:rPr lang="pl-PL"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229 660</a:t>
                      </a:r>
                      <a:endParaRPr lang="pl-PL"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l">
                        <a:lnSpc>
                          <a:spcPct val="107000"/>
                        </a:lnSpc>
                        <a:spcAft>
                          <a:spcPts val="800"/>
                        </a:spcAft>
                      </a:pPr>
                      <a:r>
                        <a:rPr lang="pl-PL"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7,97</a:t>
                      </a:r>
                      <a:endParaRPr lang="pl-PL"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l">
                        <a:lnSpc>
                          <a:spcPct val="107000"/>
                        </a:lnSpc>
                        <a:spcAft>
                          <a:spcPts val="800"/>
                        </a:spcAft>
                      </a:pPr>
                      <a:r>
                        <a:rPr lang="pl-PL"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a:t>
                      </a:r>
                      <a:endParaRPr lang="pl-PL"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3266127876"/>
                  </a:ext>
                </a:extLst>
              </a:tr>
              <a:tr h="536515">
                <a:tc>
                  <a:txBody>
                    <a:bodyPr/>
                    <a:lstStyle/>
                    <a:p>
                      <a:pPr algn="l">
                        <a:lnSpc>
                          <a:spcPct val="107000"/>
                        </a:lnSpc>
                        <a:spcAft>
                          <a:spcPts val="800"/>
                        </a:spcAft>
                      </a:pPr>
                      <a:r>
                        <a:rPr lang="pl-PL" sz="1600" b="1" u="sng">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6"/>
                        </a:rPr>
                        <a:t>SaS</a:t>
                      </a:r>
                      <a:endParaRPr lang="pl-PL"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l">
                        <a:lnSpc>
                          <a:spcPct val="107000"/>
                        </a:lnSpc>
                        <a:spcAft>
                          <a:spcPts val="800"/>
                        </a:spcAft>
                      </a:pPr>
                      <a:r>
                        <a:rPr lang="pl-PL"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179 246</a:t>
                      </a:r>
                      <a:endParaRPr lang="pl-PL"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l">
                        <a:lnSpc>
                          <a:spcPct val="107000"/>
                        </a:lnSpc>
                        <a:spcAft>
                          <a:spcPts val="800"/>
                        </a:spcAft>
                      </a:pPr>
                      <a:r>
                        <a:rPr lang="pl-PL"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6,22</a:t>
                      </a:r>
                      <a:endParaRPr lang="pl-PL"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l">
                        <a:lnSpc>
                          <a:spcPct val="107000"/>
                        </a:lnSpc>
                        <a:spcAft>
                          <a:spcPts val="800"/>
                        </a:spcAft>
                      </a:pPr>
                      <a:r>
                        <a:rPr lang="pl-PL"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a:t>
                      </a:r>
                      <a:endParaRPr lang="pl-PL"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1533173520"/>
                  </a:ext>
                </a:extLst>
              </a:tr>
              <a:tr h="536515">
                <a:tc>
                  <a:txBody>
                    <a:bodyPr/>
                    <a:lstStyle/>
                    <a:p>
                      <a:pPr algn="l">
                        <a:lnSpc>
                          <a:spcPct val="107000"/>
                        </a:lnSpc>
                        <a:spcAft>
                          <a:spcPts val="800"/>
                        </a:spcAft>
                      </a:pPr>
                      <a:r>
                        <a:rPr lang="pl-PL" sz="1600" b="1" u="sng">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7"/>
                        </a:rPr>
                        <a:t>Dla Ludzi</a:t>
                      </a:r>
                      <a:endParaRPr lang="pl-PL"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l">
                        <a:lnSpc>
                          <a:spcPct val="107000"/>
                        </a:lnSpc>
                        <a:spcAft>
                          <a:spcPts val="800"/>
                        </a:spcAft>
                      </a:pPr>
                      <a:r>
                        <a:rPr lang="pl-PL"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166 325</a:t>
                      </a:r>
                      <a:endParaRPr lang="pl-PL"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l">
                        <a:lnSpc>
                          <a:spcPct val="107000"/>
                        </a:lnSpc>
                        <a:spcAft>
                          <a:spcPts val="800"/>
                        </a:spcAft>
                      </a:pPr>
                      <a:r>
                        <a:rPr lang="pl-PL"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5,77</a:t>
                      </a:r>
                      <a:endParaRPr lang="pl-PL"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l">
                        <a:lnSpc>
                          <a:spcPct val="107000"/>
                        </a:lnSpc>
                        <a:spcAft>
                          <a:spcPts val="800"/>
                        </a:spcAft>
                      </a:pPr>
                      <a:r>
                        <a:rPr lang="pl-PL"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a:t>
                      </a:r>
                      <a:endParaRPr lang="pl-PL"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2377069856"/>
                  </a:ext>
                </a:extLst>
              </a:tr>
              <a:tr h="536515">
                <a:tc>
                  <a:txBody>
                    <a:bodyPr/>
                    <a:lstStyle/>
                    <a:p>
                      <a:pPr algn="l">
                        <a:lnSpc>
                          <a:spcPct val="107000"/>
                        </a:lnSpc>
                        <a:spcAft>
                          <a:spcPts val="800"/>
                        </a:spcAft>
                      </a:pPr>
                      <a:r>
                        <a:rPr lang="pl-PL"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pl-PL"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l">
                        <a:lnSpc>
                          <a:spcPct val="107000"/>
                        </a:lnSpc>
                        <a:spcAft>
                          <a:spcPts val="800"/>
                        </a:spcAft>
                      </a:pPr>
                      <a:r>
                        <a:rPr lang="pl-PL"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2 916 840</a:t>
                      </a:r>
                      <a:endParaRPr lang="pl-PL"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l">
                        <a:lnSpc>
                          <a:spcPct val="107000"/>
                        </a:lnSpc>
                        <a:spcAft>
                          <a:spcPts val="800"/>
                        </a:spcAft>
                      </a:pPr>
                      <a:r>
                        <a:rPr lang="pl-PL"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pl-PL"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l">
                        <a:lnSpc>
                          <a:spcPct val="107000"/>
                        </a:lnSpc>
                        <a:spcAft>
                          <a:spcPts val="800"/>
                        </a:spcAft>
                      </a:pPr>
                      <a:r>
                        <a:rPr lang="pl-PL"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150</a:t>
                      </a:r>
                      <a:endParaRPr lang="pl-PL"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381339284"/>
                  </a:ext>
                </a:extLst>
              </a:tr>
            </a:tbl>
          </a:graphicData>
        </a:graphic>
      </p:graphicFrame>
      <p:pic>
        <p:nvPicPr>
          <p:cNvPr id="3082" name="Obraz 18">
            <a:extLst>
              <a:ext uri="{FF2B5EF4-FFF2-40B4-BE49-F238E27FC236}">
                <a16:creationId xmlns:a16="http://schemas.microsoft.com/office/drawing/2014/main" id="{A99762EF-D009-436E-8323-9D74F8EF2C8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321945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081" name="Obraz 17">
            <a:extLst>
              <a:ext uri="{FF2B5EF4-FFF2-40B4-BE49-F238E27FC236}">
                <a16:creationId xmlns:a16="http://schemas.microsoft.com/office/drawing/2014/main" id="{1B8B3BA0-B8B3-4A2C-A8EC-296C93A0CB9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321945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080" name="Obraz 16">
            <a:extLst>
              <a:ext uri="{FF2B5EF4-FFF2-40B4-BE49-F238E27FC236}">
                <a16:creationId xmlns:a16="http://schemas.microsoft.com/office/drawing/2014/main" id="{69CAE399-DF36-4743-AEA0-EB6D9B9AC10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200" y="321945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079" name="Obraz 15">
            <a:extLst>
              <a:ext uri="{FF2B5EF4-FFF2-40B4-BE49-F238E27FC236}">
                <a16:creationId xmlns:a16="http://schemas.microsoft.com/office/drawing/2014/main" id="{E3BF03D6-D0CD-4AB5-922E-C08F9CCE506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200" y="321945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Obraz 14">
            <a:extLst>
              <a:ext uri="{FF2B5EF4-FFF2-40B4-BE49-F238E27FC236}">
                <a16:creationId xmlns:a16="http://schemas.microsoft.com/office/drawing/2014/main" id="{7410DE8C-0A35-4D86-BF11-9E4ADDBB66F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321945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077" name="Obraz 13">
            <a:extLst>
              <a:ext uri="{FF2B5EF4-FFF2-40B4-BE49-F238E27FC236}">
                <a16:creationId xmlns:a16="http://schemas.microsoft.com/office/drawing/2014/main" id="{691D4A3C-701F-496D-9EEB-FC7B9C00B2C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321945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Obraz 12">
            <a:extLst>
              <a:ext uri="{FF2B5EF4-FFF2-40B4-BE49-F238E27FC236}">
                <a16:creationId xmlns:a16="http://schemas.microsoft.com/office/drawing/2014/main" id="{8C3C4D39-59BD-4DDE-AFC3-30003AF3BF1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200" y="321945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075" name="Obraz 11">
            <a:extLst>
              <a:ext uri="{FF2B5EF4-FFF2-40B4-BE49-F238E27FC236}">
                <a16:creationId xmlns:a16="http://schemas.microsoft.com/office/drawing/2014/main" id="{5D2427A9-FC5C-4BA8-AFE5-F68582CD82F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321945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074" name="Obraz 10">
            <a:extLst>
              <a:ext uri="{FF2B5EF4-FFF2-40B4-BE49-F238E27FC236}">
                <a16:creationId xmlns:a16="http://schemas.microsoft.com/office/drawing/2014/main" id="{6B5B87C4-FA9F-4CA7-9527-D4F71D765AE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200" y="321945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073" name="Obraz 9">
            <a:extLst>
              <a:ext uri="{FF2B5EF4-FFF2-40B4-BE49-F238E27FC236}">
                <a16:creationId xmlns:a16="http://schemas.microsoft.com/office/drawing/2014/main" id="{CC8E25E1-4AAB-489E-BC4C-E1EE65A359E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200" y="3219450"/>
            <a:ext cx="104775" cy="1047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1">
            <a:extLst>
              <a:ext uri="{FF2B5EF4-FFF2-40B4-BE49-F238E27FC236}">
                <a16:creationId xmlns:a16="http://schemas.microsoft.com/office/drawing/2014/main" id="{7B04B2FC-880C-47C3-9D01-DEDB9948092B}"/>
              </a:ext>
            </a:extLst>
          </p:cNvPr>
          <p:cNvSpPr>
            <a:spLocks noChangeArrowheads="1"/>
          </p:cNvSpPr>
          <p:nvPr/>
        </p:nvSpPr>
        <p:spPr bwMode="auto">
          <a:xfrm>
            <a:off x="838200" y="32194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Tree>
    <p:extLst>
      <p:ext uri="{BB962C8B-B14F-4D97-AF65-F5344CB8AC3E}">
        <p14:creationId xmlns:p14="http://schemas.microsoft.com/office/powerpoint/2010/main" val="3818290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5C010D6-8B6F-4A33-9474-2ABB522C909F}"/>
              </a:ext>
            </a:extLst>
          </p:cNvPr>
          <p:cNvSpPr>
            <a:spLocks noGrp="1"/>
          </p:cNvSpPr>
          <p:nvPr>
            <p:ph type="title"/>
          </p:nvPr>
        </p:nvSpPr>
        <p:spPr/>
        <p:txBody>
          <a:bodyPr>
            <a:normAutofit/>
          </a:bodyPr>
          <a:lstStyle/>
          <a:p>
            <a:pPr algn="ctr"/>
            <a:r>
              <a:rPr lang="pl-PL" b="1" dirty="0" err="1"/>
              <a:t>Ordinary</a:t>
            </a:r>
            <a:r>
              <a:rPr lang="pl-PL" b="1" dirty="0"/>
              <a:t> People and Independent </a:t>
            </a:r>
            <a:r>
              <a:rPr lang="pl-PL" b="1" dirty="0" err="1"/>
              <a:t>Personalities</a:t>
            </a:r>
            <a:r>
              <a:rPr lang="pl-PL" dirty="0"/>
              <a:t> </a:t>
            </a:r>
            <a:r>
              <a:rPr lang="pl-PL" sz="2700" dirty="0"/>
              <a:t>(</a:t>
            </a:r>
            <a:r>
              <a:rPr lang="pl-PL" sz="2700" dirty="0" err="1"/>
              <a:t>Slovak</a:t>
            </a:r>
            <a:r>
              <a:rPr lang="pl-PL" sz="2700" dirty="0"/>
              <a:t>: </a:t>
            </a:r>
            <a:r>
              <a:rPr lang="pl-PL" sz="2700" i="1" dirty="0" err="1"/>
              <a:t>Obyčajní</a:t>
            </a:r>
            <a:r>
              <a:rPr lang="pl-PL" sz="2700" i="1" dirty="0"/>
              <a:t> </a:t>
            </a:r>
            <a:r>
              <a:rPr lang="pl-PL" sz="2700" i="1" dirty="0" err="1"/>
              <a:t>ľudia</a:t>
            </a:r>
            <a:r>
              <a:rPr lang="pl-PL" sz="2700" i="1" dirty="0"/>
              <a:t> a </a:t>
            </a:r>
            <a:r>
              <a:rPr lang="pl-PL" sz="2700" i="1" dirty="0" err="1"/>
              <a:t>nezávislé</a:t>
            </a:r>
            <a:r>
              <a:rPr lang="pl-PL" sz="2700" i="1" dirty="0"/>
              <a:t> </a:t>
            </a:r>
            <a:r>
              <a:rPr lang="pl-PL" sz="2700" i="1" dirty="0" err="1"/>
              <a:t>osobnosti</a:t>
            </a:r>
            <a:r>
              <a:rPr lang="pl-PL" sz="2700" i="1" dirty="0"/>
              <a:t>, </a:t>
            </a:r>
            <a:r>
              <a:rPr lang="pl-PL" sz="2700" i="1" dirty="0" err="1"/>
              <a:t>OĽaNO</a:t>
            </a:r>
            <a:r>
              <a:rPr lang="pl-PL" sz="2700" dirty="0"/>
              <a:t>),</a:t>
            </a:r>
          </a:p>
        </p:txBody>
      </p:sp>
      <p:pic>
        <p:nvPicPr>
          <p:cNvPr id="11266" name="Picture 2" descr="Ordinary People and Independent Personalities - Wikipedia">
            <a:extLst>
              <a:ext uri="{FF2B5EF4-FFF2-40B4-BE49-F238E27FC236}">
                <a16:creationId xmlns:a16="http://schemas.microsoft.com/office/drawing/2014/main" id="{00D58765-80F1-4E59-9789-ABCE496EA3B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20331" y="1825625"/>
            <a:ext cx="435133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395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5BB89FA-C2D3-4862-A79F-2E76CA0B7A48}"/>
              </a:ext>
            </a:extLst>
          </p:cNvPr>
          <p:cNvSpPr>
            <a:spLocks noGrp="1"/>
          </p:cNvSpPr>
          <p:nvPr>
            <p:ph type="title"/>
          </p:nvPr>
        </p:nvSpPr>
        <p:spPr/>
        <p:txBody>
          <a:bodyPr/>
          <a:lstStyle/>
          <a:p>
            <a:r>
              <a:rPr lang="pl-PL" dirty="0" err="1"/>
              <a:t>OĽaNO</a:t>
            </a:r>
            <a:endParaRPr lang="pl-PL" dirty="0"/>
          </a:p>
        </p:txBody>
      </p:sp>
      <p:sp>
        <p:nvSpPr>
          <p:cNvPr id="3" name="Symbol zastępczy zawartości 2">
            <a:extLst>
              <a:ext uri="{FF2B5EF4-FFF2-40B4-BE49-F238E27FC236}">
                <a16:creationId xmlns:a16="http://schemas.microsoft.com/office/drawing/2014/main" id="{DCDEA13F-D6D4-48F4-87CA-6C2BF4866ADD}"/>
              </a:ext>
            </a:extLst>
          </p:cNvPr>
          <p:cNvSpPr>
            <a:spLocks noGrp="1"/>
          </p:cNvSpPr>
          <p:nvPr>
            <p:ph idx="1"/>
          </p:nvPr>
        </p:nvSpPr>
        <p:spPr/>
        <p:txBody>
          <a:bodyPr/>
          <a:lstStyle/>
          <a:p>
            <a:pPr marL="0" indent="0">
              <a:buNone/>
            </a:pPr>
            <a:r>
              <a:rPr lang="en-US" dirty="0"/>
              <a:t>Establishing the party was based on the initiation of Robert Fico and </a:t>
            </a:r>
            <a:r>
              <a:rPr lang="en-US" dirty="0" err="1"/>
              <a:t>Ján</a:t>
            </a:r>
            <a:r>
              <a:rPr lang="en-US" dirty="0"/>
              <a:t> </a:t>
            </a:r>
            <a:r>
              <a:rPr lang="en-US" dirty="0" err="1"/>
              <a:t>Slota</a:t>
            </a:r>
            <a:r>
              <a:rPr lang="en-US" dirty="0"/>
              <a:t> to join their parties at that time and form an alliance majority. Consequently, their act was reflected in creating citizens’ initiative transforming into the citizens’ alliance “Ordinary People” (</a:t>
            </a:r>
            <a:r>
              <a:rPr lang="en-US" dirty="0" err="1"/>
              <a:t>OĽaNO</a:t>
            </a:r>
            <a:r>
              <a:rPr lang="en-US" dirty="0"/>
              <a:t>) focusing on limiting the power of politicians, fighting nepotism and corruption, led by Igor </a:t>
            </a:r>
            <a:r>
              <a:rPr lang="en-US" dirty="0" err="1"/>
              <a:t>Matovič</a:t>
            </a:r>
            <a:r>
              <a:rPr lang="en-US" dirty="0"/>
              <a:t>. The initiative transformed into a referendum held under the name “Po </a:t>
            </a:r>
            <a:r>
              <a:rPr lang="en-US" dirty="0" err="1"/>
              <a:t>prstoch</a:t>
            </a:r>
            <a:r>
              <a:rPr lang="en-US" dirty="0"/>
              <a:t> </a:t>
            </a:r>
            <a:r>
              <a:rPr lang="en-US" dirty="0" err="1"/>
              <a:t>politikom</a:t>
            </a:r>
            <a:r>
              <a:rPr lang="en-US" dirty="0"/>
              <a:t>” (“To watch politicians closely”). The referendum should have consisted of ten questions on the combatting corruption, but in fact it was not held</a:t>
            </a:r>
            <a:r>
              <a:rPr lang="pl-PL" dirty="0"/>
              <a:t> [ </a:t>
            </a:r>
            <a:r>
              <a:rPr lang="pl-PL" dirty="0" err="1"/>
              <a:t>Petriková</a:t>
            </a:r>
            <a:r>
              <a:rPr lang="pl-PL" dirty="0"/>
              <a:t>, </a:t>
            </a:r>
            <a:r>
              <a:rPr lang="pl-PL" dirty="0" err="1"/>
              <a:t>Dvorský</a:t>
            </a:r>
            <a:r>
              <a:rPr lang="pl-PL" dirty="0"/>
              <a:t> 2018]</a:t>
            </a:r>
          </a:p>
        </p:txBody>
      </p:sp>
    </p:spTree>
    <p:extLst>
      <p:ext uri="{BB962C8B-B14F-4D97-AF65-F5344CB8AC3E}">
        <p14:creationId xmlns:p14="http://schemas.microsoft.com/office/powerpoint/2010/main" val="2983006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Eduard Heger - wiadomosci.com">
            <a:extLst>
              <a:ext uri="{FF2B5EF4-FFF2-40B4-BE49-F238E27FC236}">
                <a16:creationId xmlns:a16="http://schemas.microsoft.com/office/drawing/2014/main" id="{DF3B0FD2-040E-4AB1-9987-5C55C460AC9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44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65B995C5-5CD7-4F05-9033-69CCF0C944B2}"/>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2300">
                <a:solidFill>
                  <a:schemeClr val="tx1">
                    <a:lumMod val="85000"/>
                    <a:lumOff val="15000"/>
                  </a:schemeClr>
                </a:solidFill>
              </a:rPr>
              <a:t>Prime Minister</a:t>
            </a:r>
            <a:br>
              <a:rPr lang="en-US" sz="2300">
                <a:solidFill>
                  <a:schemeClr val="tx1">
                    <a:lumMod val="85000"/>
                    <a:lumOff val="15000"/>
                  </a:schemeClr>
                </a:solidFill>
              </a:rPr>
            </a:br>
            <a:r>
              <a:rPr lang="en-US" sz="2300">
                <a:solidFill>
                  <a:schemeClr val="tx1">
                    <a:lumMod val="85000"/>
                    <a:lumOff val="15000"/>
                  </a:schemeClr>
                </a:solidFill>
              </a:rPr>
              <a:t>Eduard Heger (21.IV.2021-now)</a:t>
            </a: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095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3D214BA-37A3-48CD-AB71-1DAFE89E019C}"/>
              </a:ext>
            </a:extLst>
          </p:cNvPr>
          <p:cNvSpPr>
            <a:spLocks noGrp="1"/>
          </p:cNvSpPr>
          <p:nvPr>
            <p:ph type="title"/>
          </p:nvPr>
        </p:nvSpPr>
        <p:spPr/>
        <p:txBody>
          <a:bodyPr/>
          <a:lstStyle/>
          <a:p>
            <a:r>
              <a:rPr lang="pl-PL" dirty="0" err="1"/>
              <a:t>Hungary</a:t>
            </a:r>
            <a:endParaRPr lang="pl-PL" dirty="0"/>
          </a:p>
        </p:txBody>
      </p:sp>
      <p:sp>
        <p:nvSpPr>
          <p:cNvPr id="3" name="Symbol zastępczy zawartości 2">
            <a:extLst>
              <a:ext uri="{FF2B5EF4-FFF2-40B4-BE49-F238E27FC236}">
                <a16:creationId xmlns:a16="http://schemas.microsoft.com/office/drawing/2014/main" id="{38E4ADF0-9D3F-4EC1-A46C-3CE5CE1D2DEF}"/>
              </a:ext>
            </a:extLst>
          </p:cNvPr>
          <p:cNvSpPr>
            <a:spLocks noGrp="1"/>
          </p:cNvSpPr>
          <p:nvPr>
            <p:ph idx="1"/>
          </p:nvPr>
        </p:nvSpPr>
        <p:spPr/>
        <p:txBody>
          <a:bodyPr/>
          <a:lstStyle/>
          <a:p>
            <a:pPr marL="0" indent="0">
              <a:buNone/>
            </a:pPr>
            <a:r>
              <a:rPr lang="en-US" dirty="0"/>
              <a:t>Politics of Hungary takes place in a framework of a parliamentary representative democratic republic. The Prime Minister is the head of government of a pluriform multi-party system, while the President is the head of state and holds a largely ceremonial position. Executive power is exercised by the government. Legislative power is vested in both the government and the parliament. The party system since the last elections is dominated by the conservative </a:t>
            </a:r>
            <a:r>
              <a:rPr lang="en-US" dirty="0" err="1"/>
              <a:t>Fidesz</a:t>
            </a:r>
            <a:r>
              <a:rPr lang="en-US" dirty="0"/>
              <a:t>. The two larger oppositions are Hungarian Socialist Party (MSZP) and Jobbik; there are also opposition parties with no formal faction but representation in the parliament. The Judiciary is independent of the executive and the </a:t>
            </a:r>
            <a:r>
              <a:rPr lang="en-US" dirty="0" err="1"/>
              <a:t>legislatur</a:t>
            </a:r>
            <a:r>
              <a:rPr lang="pl-PL" dirty="0"/>
              <a:t>e [Fekete:2018]</a:t>
            </a:r>
          </a:p>
        </p:txBody>
      </p:sp>
    </p:spTree>
    <p:extLst>
      <p:ext uri="{BB962C8B-B14F-4D97-AF65-F5344CB8AC3E}">
        <p14:creationId xmlns:p14="http://schemas.microsoft.com/office/powerpoint/2010/main" val="2020715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3475BE1-8CE8-4C71-B5C4-C634713FA50F}"/>
              </a:ext>
            </a:extLst>
          </p:cNvPr>
          <p:cNvSpPr>
            <a:spLocks noGrp="1"/>
          </p:cNvSpPr>
          <p:nvPr>
            <p:ph type="title"/>
          </p:nvPr>
        </p:nvSpPr>
        <p:spPr/>
        <p:txBody>
          <a:bodyPr/>
          <a:lstStyle/>
          <a:p>
            <a:r>
              <a:rPr lang="en-US" dirty="0"/>
              <a:t>The outcome of the Hungarian parliamentary elections (2018)</a:t>
            </a:r>
            <a:endParaRPr lang="pl-PL" dirty="0"/>
          </a:p>
        </p:txBody>
      </p:sp>
      <p:graphicFrame>
        <p:nvGraphicFramePr>
          <p:cNvPr id="4" name="Tabela 4">
            <a:extLst>
              <a:ext uri="{FF2B5EF4-FFF2-40B4-BE49-F238E27FC236}">
                <a16:creationId xmlns:a16="http://schemas.microsoft.com/office/drawing/2014/main" id="{B27778CB-A4A2-4A6D-BE57-A577F5B8CBD1}"/>
              </a:ext>
            </a:extLst>
          </p:cNvPr>
          <p:cNvGraphicFramePr>
            <a:graphicFrameLocks noGrp="1"/>
          </p:cNvGraphicFramePr>
          <p:nvPr>
            <p:ph idx="1"/>
            <p:extLst>
              <p:ext uri="{D42A27DB-BD31-4B8C-83A1-F6EECF244321}">
                <p14:modId xmlns:p14="http://schemas.microsoft.com/office/powerpoint/2010/main" val="4251115022"/>
              </p:ext>
            </p:extLst>
          </p:nvPr>
        </p:nvGraphicFramePr>
        <p:xfrm>
          <a:off x="838200" y="1825625"/>
          <a:ext cx="10515597" cy="377444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2537138703"/>
                    </a:ext>
                  </a:extLst>
                </a:gridCol>
                <a:gridCol w="3505199">
                  <a:extLst>
                    <a:ext uri="{9D8B030D-6E8A-4147-A177-3AD203B41FA5}">
                      <a16:colId xmlns:a16="http://schemas.microsoft.com/office/drawing/2014/main" val="1318686236"/>
                    </a:ext>
                  </a:extLst>
                </a:gridCol>
                <a:gridCol w="3505199">
                  <a:extLst>
                    <a:ext uri="{9D8B030D-6E8A-4147-A177-3AD203B41FA5}">
                      <a16:colId xmlns:a16="http://schemas.microsoft.com/office/drawing/2014/main" val="196972031"/>
                    </a:ext>
                  </a:extLst>
                </a:gridCol>
              </a:tblGrid>
              <a:tr h="370840">
                <a:tc>
                  <a:txBody>
                    <a:bodyPr/>
                    <a:lstStyle/>
                    <a:p>
                      <a:r>
                        <a:rPr lang="pl-PL" dirty="0"/>
                        <a:t>Party</a:t>
                      </a:r>
                    </a:p>
                  </a:txBody>
                  <a:tcPr/>
                </a:tc>
                <a:tc>
                  <a:txBody>
                    <a:bodyPr/>
                    <a:lstStyle/>
                    <a:p>
                      <a:r>
                        <a:rPr lang="pl-PL" dirty="0"/>
                        <a:t>% </a:t>
                      </a:r>
                      <a:r>
                        <a:rPr lang="pl-PL" dirty="0" err="1"/>
                        <a:t>votes</a:t>
                      </a:r>
                      <a:endParaRPr lang="pl-PL" dirty="0"/>
                    </a:p>
                  </a:txBody>
                  <a:tcPr/>
                </a:tc>
                <a:tc>
                  <a:txBody>
                    <a:bodyPr/>
                    <a:lstStyle/>
                    <a:p>
                      <a:r>
                        <a:rPr lang="pl-PL" dirty="0" err="1"/>
                        <a:t>Seats</a:t>
                      </a:r>
                      <a:endParaRPr lang="pl-PL" dirty="0"/>
                    </a:p>
                  </a:txBody>
                  <a:tcPr/>
                </a:tc>
                <a:extLst>
                  <a:ext uri="{0D108BD9-81ED-4DB2-BD59-A6C34878D82A}">
                    <a16:rowId xmlns:a16="http://schemas.microsoft.com/office/drawing/2014/main" val="3906615555"/>
                  </a:ext>
                </a:extLst>
              </a:tr>
              <a:tr h="370840">
                <a:tc>
                  <a:txBody>
                    <a:bodyPr/>
                    <a:lstStyle/>
                    <a:p>
                      <a:r>
                        <a:rPr lang="pl-PL" dirty="0"/>
                        <a:t>Fidesz–KDNP</a:t>
                      </a:r>
                    </a:p>
                  </a:txBody>
                  <a:tcPr/>
                </a:tc>
                <a:tc>
                  <a:txBody>
                    <a:bodyPr/>
                    <a:lstStyle/>
                    <a:p>
                      <a:r>
                        <a:rPr lang="pl-PL" dirty="0"/>
                        <a:t>49,27</a:t>
                      </a:r>
                    </a:p>
                  </a:txBody>
                  <a:tcPr/>
                </a:tc>
                <a:tc>
                  <a:txBody>
                    <a:bodyPr/>
                    <a:lstStyle/>
                    <a:p>
                      <a:r>
                        <a:rPr lang="pl-PL" dirty="0"/>
                        <a:t>133</a:t>
                      </a:r>
                    </a:p>
                  </a:txBody>
                  <a:tcPr/>
                </a:tc>
                <a:extLst>
                  <a:ext uri="{0D108BD9-81ED-4DB2-BD59-A6C34878D82A}">
                    <a16:rowId xmlns:a16="http://schemas.microsoft.com/office/drawing/2014/main" val="470825131"/>
                  </a:ext>
                </a:extLst>
              </a:tr>
              <a:tr h="370840">
                <a:tc>
                  <a:txBody>
                    <a:bodyPr/>
                    <a:lstStyle/>
                    <a:p>
                      <a:r>
                        <a:rPr lang="pl-PL" dirty="0" err="1"/>
                        <a:t>Jobbik</a:t>
                      </a:r>
                      <a:r>
                        <a:rPr lang="pl-PL" dirty="0"/>
                        <a:t> – </a:t>
                      </a:r>
                      <a:r>
                        <a:rPr lang="pl-PL" dirty="0" err="1"/>
                        <a:t>Movement</a:t>
                      </a:r>
                      <a:r>
                        <a:rPr lang="pl-PL" dirty="0"/>
                        <a:t> for a </a:t>
                      </a:r>
                      <a:r>
                        <a:rPr lang="pl-PL" dirty="0" err="1"/>
                        <a:t>Better</a:t>
                      </a:r>
                      <a:r>
                        <a:rPr lang="pl-PL" dirty="0"/>
                        <a:t> </a:t>
                      </a:r>
                      <a:r>
                        <a:rPr lang="pl-PL" dirty="0" err="1"/>
                        <a:t>Hungary</a:t>
                      </a:r>
                      <a:endParaRPr lang="pl-PL" dirty="0"/>
                    </a:p>
                  </a:txBody>
                  <a:tcPr/>
                </a:tc>
                <a:tc>
                  <a:txBody>
                    <a:bodyPr/>
                    <a:lstStyle/>
                    <a:p>
                      <a:r>
                        <a:rPr lang="pl-PL" dirty="0"/>
                        <a:t>19,06</a:t>
                      </a:r>
                    </a:p>
                  </a:txBody>
                  <a:tcPr/>
                </a:tc>
                <a:tc>
                  <a:txBody>
                    <a:bodyPr/>
                    <a:lstStyle/>
                    <a:p>
                      <a:r>
                        <a:rPr lang="pl-PL" dirty="0"/>
                        <a:t>26</a:t>
                      </a:r>
                    </a:p>
                  </a:txBody>
                  <a:tcPr/>
                </a:tc>
                <a:extLst>
                  <a:ext uri="{0D108BD9-81ED-4DB2-BD59-A6C34878D82A}">
                    <a16:rowId xmlns:a16="http://schemas.microsoft.com/office/drawing/2014/main" val="2112746504"/>
                  </a:ext>
                </a:extLst>
              </a:tr>
              <a:tr h="370840">
                <a:tc>
                  <a:txBody>
                    <a:bodyPr/>
                    <a:lstStyle/>
                    <a:p>
                      <a:r>
                        <a:rPr lang="pl-PL" dirty="0" err="1"/>
                        <a:t>Hungarian</a:t>
                      </a:r>
                      <a:r>
                        <a:rPr lang="pl-PL" dirty="0"/>
                        <a:t> </a:t>
                      </a:r>
                      <a:r>
                        <a:rPr lang="pl-PL" dirty="0" err="1"/>
                        <a:t>Socialist</a:t>
                      </a:r>
                      <a:r>
                        <a:rPr lang="pl-PL" dirty="0"/>
                        <a:t> Party– </a:t>
                      </a:r>
                      <a:r>
                        <a:rPr lang="pl-PL" dirty="0" err="1"/>
                        <a:t>Dialogue</a:t>
                      </a:r>
                      <a:r>
                        <a:rPr lang="pl-PL" dirty="0"/>
                        <a:t> for </a:t>
                      </a:r>
                      <a:r>
                        <a:rPr lang="pl-PL" dirty="0" err="1"/>
                        <a:t>Hungary</a:t>
                      </a:r>
                      <a:endParaRPr lang="pl-PL" dirty="0"/>
                    </a:p>
                  </a:txBody>
                  <a:tcPr/>
                </a:tc>
                <a:tc>
                  <a:txBody>
                    <a:bodyPr/>
                    <a:lstStyle/>
                    <a:p>
                      <a:r>
                        <a:rPr lang="pl-PL" dirty="0"/>
                        <a:t>11,91</a:t>
                      </a:r>
                    </a:p>
                  </a:txBody>
                  <a:tcPr/>
                </a:tc>
                <a:tc>
                  <a:txBody>
                    <a:bodyPr/>
                    <a:lstStyle/>
                    <a:p>
                      <a:r>
                        <a:rPr lang="pl-PL" dirty="0"/>
                        <a:t>20</a:t>
                      </a:r>
                    </a:p>
                  </a:txBody>
                  <a:tcPr/>
                </a:tc>
                <a:extLst>
                  <a:ext uri="{0D108BD9-81ED-4DB2-BD59-A6C34878D82A}">
                    <a16:rowId xmlns:a16="http://schemas.microsoft.com/office/drawing/2014/main" val="3214802986"/>
                  </a:ext>
                </a:extLst>
              </a:tr>
              <a:tr h="370840">
                <a:tc>
                  <a:txBody>
                    <a:bodyPr/>
                    <a:lstStyle/>
                    <a:p>
                      <a:r>
                        <a:rPr lang="en-US" dirty="0"/>
                        <a:t>Politics Can Be Different 4</a:t>
                      </a:r>
                      <a:endParaRPr lang="pl-PL" dirty="0"/>
                    </a:p>
                  </a:txBody>
                  <a:tcPr/>
                </a:tc>
                <a:tc>
                  <a:txBody>
                    <a:bodyPr/>
                    <a:lstStyle/>
                    <a:p>
                      <a:r>
                        <a:rPr lang="pl-PL" dirty="0"/>
                        <a:t>7,06</a:t>
                      </a:r>
                    </a:p>
                  </a:txBody>
                  <a:tcPr/>
                </a:tc>
                <a:tc>
                  <a:txBody>
                    <a:bodyPr/>
                    <a:lstStyle/>
                    <a:p>
                      <a:r>
                        <a:rPr lang="pl-PL" dirty="0"/>
                        <a:t>8</a:t>
                      </a:r>
                    </a:p>
                  </a:txBody>
                  <a:tcPr/>
                </a:tc>
                <a:extLst>
                  <a:ext uri="{0D108BD9-81ED-4DB2-BD59-A6C34878D82A}">
                    <a16:rowId xmlns:a16="http://schemas.microsoft.com/office/drawing/2014/main" val="3707779806"/>
                  </a:ext>
                </a:extLst>
              </a:tr>
              <a:tr h="370840">
                <a:tc>
                  <a:txBody>
                    <a:bodyPr/>
                    <a:lstStyle/>
                    <a:p>
                      <a:r>
                        <a:rPr lang="pl-PL" dirty="0" err="1"/>
                        <a:t>Democratic</a:t>
                      </a:r>
                      <a:r>
                        <a:rPr lang="pl-PL" dirty="0"/>
                        <a:t> </a:t>
                      </a:r>
                      <a:r>
                        <a:rPr lang="pl-PL" dirty="0" err="1"/>
                        <a:t>Coalition</a:t>
                      </a:r>
                      <a:endParaRPr lang="pl-PL" dirty="0"/>
                    </a:p>
                  </a:txBody>
                  <a:tcPr/>
                </a:tc>
                <a:tc>
                  <a:txBody>
                    <a:bodyPr/>
                    <a:lstStyle/>
                    <a:p>
                      <a:r>
                        <a:rPr lang="pl-PL" dirty="0"/>
                        <a:t>5,38</a:t>
                      </a:r>
                    </a:p>
                  </a:txBody>
                  <a:tcPr/>
                </a:tc>
                <a:tc>
                  <a:txBody>
                    <a:bodyPr/>
                    <a:lstStyle/>
                    <a:p>
                      <a:r>
                        <a:rPr lang="pl-PL" dirty="0"/>
                        <a:t>9</a:t>
                      </a:r>
                    </a:p>
                  </a:txBody>
                  <a:tcPr/>
                </a:tc>
                <a:extLst>
                  <a:ext uri="{0D108BD9-81ED-4DB2-BD59-A6C34878D82A}">
                    <a16:rowId xmlns:a16="http://schemas.microsoft.com/office/drawing/2014/main" val="2589060685"/>
                  </a:ext>
                </a:extLst>
              </a:tr>
              <a:tr h="370840">
                <a:tc>
                  <a:txBody>
                    <a:bodyPr/>
                    <a:lstStyle/>
                    <a:p>
                      <a:r>
                        <a:rPr lang="pl-PL" dirty="0" err="1"/>
                        <a:t>Together</a:t>
                      </a:r>
                      <a:endParaRPr lang="pl-PL" dirty="0"/>
                    </a:p>
                  </a:txBody>
                  <a:tcPr/>
                </a:tc>
                <a:tc>
                  <a:txBody>
                    <a:bodyPr/>
                    <a:lstStyle/>
                    <a:p>
                      <a:r>
                        <a:rPr lang="pl-PL" dirty="0"/>
                        <a:t>0,66</a:t>
                      </a:r>
                    </a:p>
                  </a:txBody>
                  <a:tcPr/>
                </a:tc>
                <a:tc>
                  <a:txBody>
                    <a:bodyPr/>
                    <a:lstStyle/>
                    <a:p>
                      <a:r>
                        <a:rPr lang="pl-PL" dirty="0"/>
                        <a:t>1</a:t>
                      </a:r>
                    </a:p>
                  </a:txBody>
                  <a:tcPr/>
                </a:tc>
                <a:extLst>
                  <a:ext uri="{0D108BD9-81ED-4DB2-BD59-A6C34878D82A}">
                    <a16:rowId xmlns:a16="http://schemas.microsoft.com/office/drawing/2014/main" val="3525458913"/>
                  </a:ext>
                </a:extLst>
              </a:tr>
              <a:tr h="370840">
                <a:tc>
                  <a:txBody>
                    <a:bodyPr/>
                    <a:lstStyle/>
                    <a:p>
                      <a:r>
                        <a:rPr lang="en-US" dirty="0"/>
                        <a:t>National Self-Government of Germans in Hungary</a:t>
                      </a:r>
                      <a:endParaRPr lang="pl-PL" dirty="0"/>
                    </a:p>
                  </a:txBody>
                  <a:tcPr/>
                </a:tc>
                <a:tc>
                  <a:txBody>
                    <a:bodyPr/>
                    <a:lstStyle/>
                    <a:p>
                      <a:r>
                        <a:rPr lang="pl-PL" dirty="0"/>
                        <a:t>0,46</a:t>
                      </a:r>
                    </a:p>
                  </a:txBody>
                  <a:tcPr/>
                </a:tc>
                <a:tc>
                  <a:txBody>
                    <a:bodyPr/>
                    <a:lstStyle/>
                    <a:p>
                      <a:r>
                        <a:rPr lang="pl-PL" dirty="0"/>
                        <a:t>1</a:t>
                      </a:r>
                    </a:p>
                  </a:txBody>
                  <a:tcPr/>
                </a:tc>
                <a:extLst>
                  <a:ext uri="{0D108BD9-81ED-4DB2-BD59-A6C34878D82A}">
                    <a16:rowId xmlns:a16="http://schemas.microsoft.com/office/drawing/2014/main" val="358713291"/>
                  </a:ext>
                </a:extLst>
              </a:tr>
            </a:tbl>
          </a:graphicData>
        </a:graphic>
      </p:graphicFrame>
    </p:spTree>
    <p:extLst>
      <p:ext uri="{BB962C8B-B14F-4D97-AF65-F5344CB8AC3E}">
        <p14:creationId xmlns:p14="http://schemas.microsoft.com/office/powerpoint/2010/main" val="11250511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08A2312-B2A7-47BA-A023-AC70AA82B8FC}"/>
              </a:ext>
            </a:extLst>
          </p:cNvPr>
          <p:cNvSpPr>
            <a:spLocks noGrp="1"/>
          </p:cNvSpPr>
          <p:nvPr>
            <p:ph type="title"/>
          </p:nvPr>
        </p:nvSpPr>
        <p:spPr/>
        <p:txBody>
          <a:bodyPr/>
          <a:lstStyle/>
          <a:p>
            <a:r>
              <a:rPr lang="pl-PL" dirty="0"/>
              <a:t>Fidesz-KDNP</a:t>
            </a:r>
          </a:p>
        </p:txBody>
      </p:sp>
      <p:pic>
        <p:nvPicPr>
          <p:cNvPr id="10242" name="Picture 2" descr="Ilustracja">
            <a:extLst>
              <a:ext uri="{FF2B5EF4-FFF2-40B4-BE49-F238E27FC236}">
                <a16:creationId xmlns:a16="http://schemas.microsoft.com/office/drawing/2014/main" id="{3C1035D8-16B6-481A-8C86-A70A04C23FA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675414"/>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4" name="Obraz 3">
            <a:extLst>
              <a:ext uri="{FF2B5EF4-FFF2-40B4-BE49-F238E27FC236}">
                <a16:creationId xmlns:a16="http://schemas.microsoft.com/office/drawing/2014/main" id="{9AA3C1D7-ADD3-4174-B871-1C48E3732448}"/>
              </a:ext>
            </a:extLst>
          </p:cNvPr>
          <p:cNvPicPr>
            <a:picLocks noChangeAspect="1"/>
          </p:cNvPicPr>
          <p:nvPr/>
        </p:nvPicPr>
        <p:blipFill>
          <a:blip r:embed="rId3"/>
          <a:stretch>
            <a:fillRect/>
          </a:stretch>
        </p:blipFill>
        <p:spPr>
          <a:xfrm>
            <a:off x="5278902" y="2249658"/>
            <a:ext cx="2590800" cy="3962400"/>
          </a:xfrm>
          <a:prstGeom prst="rect">
            <a:avLst/>
          </a:prstGeom>
        </p:spPr>
      </p:pic>
    </p:spTree>
    <p:extLst>
      <p:ext uri="{BB962C8B-B14F-4D97-AF65-F5344CB8AC3E}">
        <p14:creationId xmlns:p14="http://schemas.microsoft.com/office/powerpoint/2010/main" val="31742027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3184FE3-D804-4393-A60A-E40962E88840}"/>
              </a:ext>
            </a:extLst>
          </p:cNvPr>
          <p:cNvSpPr>
            <a:spLocks noGrp="1"/>
          </p:cNvSpPr>
          <p:nvPr>
            <p:ph type="title"/>
          </p:nvPr>
        </p:nvSpPr>
        <p:spPr/>
        <p:txBody>
          <a:bodyPr/>
          <a:lstStyle/>
          <a:p>
            <a:r>
              <a:rPr lang="pl-PL" dirty="0"/>
              <a:t>Fidesz</a:t>
            </a:r>
          </a:p>
        </p:txBody>
      </p:sp>
      <p:sp>
        <p:nvSpPr>
          <p:cNvPr id="3" name="Symbol zastępczy zawartości 2">
            <a:extLst>
              <a:ext uri="{FF2B5EF4-FFF2-40B4-BE49-F238E27FC236}">
                <a16:creationId xmlns:a16="http://schemas.microsoft.com/office/drawing/2014/main" id="{81CE46CB-29A3-47B8-ACCB-AD67F7A17D81}"/>
              </a:ext>
            </a:extLst>
          </p:cNvPr>
          <p:cNvSpPr>
            <a:spLocks noGrp="1"/>
          </p:cNvSpPr>
          <p:nvPr>
            <p:ph idx="1"/>
          </p:nvPr>
        </p:nvSpPr>
        <p:spPr/>
        <p:txBody>
          <a:bodyPr/>
          <a:lstStyle/>
          <a:p>
            <a:pPr marL="0" indent="0">
              <a:buNone/>
            </a:pPr>
            <a:r>
              <a:rPr lang="en-US" dirty="0" err="1"/>
              <a:t>Fidesz’s</a:t>
            </a:r>
            <a:r>
              <a:rPr lang="en-US" dirty="0"/>
              <a:t> position on the political spectrum has changed over time. At its inception as a student movement in the late1980s, the party supported social and economic liberalism and European integration. As the Hungarian political landscape crystallized following the fall of communism and the first free elections, </a:t>
            </a:r>
            <a:r>
              <a:rPr lang="en-US" dirty="0" err="1"/>
              <a:t>Fidesz</a:t>
            </a:r>
            <a:r>
              <a:rPr lang="en-US" dirty="0"/>
              <a:t> began moving to the right. Although </a:t>
            </a:r>
            <a:r>
              <a:rPr lang="en-US" dirty="0" err="1"/>
              <a:t>Fidesz</a:t>
            </a:r>
            <a:r>
              <a:rPr lang="en-US" dirty="0"/>
              <a:t> was in opposition to the Hungarian Democratic Forum’s national-conservative coalition government from 1990 to 1994, by 1998 </a:t>
            </a:r>
            <a:r>
              <a:rPr lang="en-US" dirty="0" err="1"/>
              <a:t>Fidesz</a:t>
            </a:r>
            <a:r>
              <a:rPr lang="en-US" dirty="0"/>
              <a:t> was the most prominent conservative political force in Hungary.</a:t>
            </a:r>
            <a:endParaRPr lang="pl-PL" dirty="0"/>
          </a:p>
        </p:txBody>
      </p:sp>
    </p:spTree>
    <p:extLst>
      <p:ext uri="{BB962C8B-B14F-4D97-AF65-F5344CB8AC3E}">
        <p14:creationId xmlns:p14="http://schemas.microsoft.com/office/powerpoint/2010/main" val="694048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ytuł 1">
            <a:extLst>
              <a:ext uri="{FF2B5EF4-FFF2-40B4-BE49-F238E27FC236}">
                <a16:creationId xmlns:a16="http://schemas.microsoft.com/office/drawing/2014/main" id="{88E7DB34-AC45-49E6-AA0C-869F8F18F6D0}"/>
              </a:ext>
            </a:extLst>
          </p:cNvPr>
          <p:cNvSpPr>
            <a:spLocks noGrp="1"/>
          </p:cNvSpPr>
          <p:nvPr>
            <p:ph type="title"/>
          </p:nvPr>
        </p:nvSpPr>
        <p:spPr>
          <a:xfrm>
            <a:off x="570914" y="445004"/>
            <a:ext cx="10515600" cy="1348065"/>
          </a:xfrm>
        </p:spPr>
        <p:txBody>
          <a:bodyPr>
            <a:normAutofit/>
          </a:bodyPr>
          <a:lstStyle/>
          <a:p>
            <a:r>
              <a:rPr lang="en-US" sz="4200" dirty="0">
                <a:solidFill>
                  <a:srgbClr val="FFFFFF"/>
                </a:solidFill>
              </a:rPr>
              <a:t>The formation of the </a:t>
            </a:r>
            <a:r>
              <a:rPr lang="en-US" sz="4200" dirty="0" err="1">
                <a:solidFill>
                  <a:srgbClr val="FFFFFF"/>
                </a:solidFill>
              </a:rPr>
              <a:t>Visegrad</a:t>
            </a:r>
            <a:r>
              <a:rPr lang="en-US" sz="4200" dirty="0">
                <a:solidFill>
                  <a:srgbClr val="FFFFFF"/>
                </a:solidFill>
              </a:rPr>
              <a:t> Group was motivated by four factors of decisive relevance:</a:t>
            </a:r>
            <a:endParaRPr lang="pl-PL" sz="4200" dirty="0">
              <a:solidFill>
                <a:srgbClr val="FFFFFF"/>
              </a:solidFill>
            </a:endParaRPr>
          </a:p>
        </p:txBody>
      </p:sp>
      <p:sp>
        <p:nvSpPr>
          <p:cNvPr id="3" name="Symbol zastępczy zawartości 2">
            <a:extLst>
              <a:ext uri="{FF2B5EF4-FFF2-40B4-BE49-F238E27FC236}">
                <a16:creationId xmlns:a16="http://schemas.microsoft.com/office/drawing/2014/main" id="{4202CB24-9D2D-46CB-B135-D18220540996}"/>
              </a:ext>
            </a:extLst>
          </p:cNvPr>
          <p:cNvSpPr>
            <a:spLocks noGrp="1"/>
          </p:cNvSpPr>
          <p:nvPr>
            <p:ph idx="1"/>
          </p:nvPr>
        </p:nvSpPr>
        <p:spPr>
          <a:xfrm>
            <a:off x="838200" y="2586789"/>
            <a:ext cx="10515600" cy="3590174"/>
          </a:xfrm>
        </p:spPr>
        <p:txBody>
          <a:bodyPr>
            <a:normAutofit/>
          </a:bodyPr>
          <a:lstStyle/>
          <a:p>
            <a:pPr marL="0" indent="0">
              <a:buNone/>
            </a:pPr>
            <a:endParaRPr lang="pl-PL" sz="2200" dirty="0"/>
          </a:p>
          <a:p>
            <a:pPr>
              <a:buFont typeface="Wingdings" panose="05000000000000000000" pitchFamily="2" charset="2"/>
              <a:buChar char="v"/>
            </a:pPr>
            <a:r>
              <a:rPr lang="en-US" sz="2200" dirty="0"/>
              <a:t>the desire to eliminate the remnants of the communist bloc in Central Europe;</a:t>
            </a:r>
            <a:br>
              <a:rPr lang="en-US" sz="2200" dirty="0"/>
            </a:br>
            <a:endParaRPr lang="en-US" sz="2200" dirty="0"/>
          </a:p>
          <a:p>
            <a:pPr>
              <a:buFont typeface="Wingdings" panose="05000000000000000000" pitchFamily="2" charset="2"/>
              <a:buChar char="v"/>
            </a:pPr>
            <a:r>
              <a:rPr lang="en-US" sz="2200" dirty="0"/>
              <a:t>the desire to overcome historic animosities between Central European countries;</a:t>
            </a:r>
          </a:p>
          <a:p>
            <a:pPr>
              <a:buFont typeface="Wingdings" panose="05000000000000000000" pitchFamily="2" charset="2"/>
              <a:buChar char="v"/>
            </a:pPr>
            <a:r>
              <a:rPr lang="en-US" sz="2200" dirty="0"/>
              <a:t>the belief that through joint efforts it will be easier to achieve the set goals, i.e. to successfully accomplish social transformation and join in the European integration process; and</a:t>
            </a:r>
            <a:endParaRPr lang="pl-PL" sz="2200" dirty="0"/>
          </a:p>
          <a:p>
            <a:pPr>
              <a:buFont typeface="Wingdings" panose="05000000000000000000" pitchFamily="2" charset="2"/>
              <a:buChar char="v"/>
            </a:pPr>
            <a:r>
              <a:rPr lang="en-US" sz="2200" dirty="0"/>
              <a:t>the proximity of ideas of the then ruling political elites.</a:t>
            </a:r>
            <a:r>
              <a:rPr lang="pl-PL" sz="2200" dirty="0"/>
              <a:t> </a:t>
            </a:r>
            <a:r>
              <a:rPr lang="en-US" sz="2200" dirty="0"/>
              <a:t>(</a:t>
            </a:r>
            <a:r>
              <a:rPr lang="en-US" sz="2200" dirty="0" err="1"/>
              <a:t>Visegrad</a:t>
            </a:r>
            <a:r>
              <a:rPr lang="en-US" sz="2200" dirty="0"/>
              <a:t> Group 2</a:t>
            </a:r>
            <a:r>
              <a:rPr lang="pl-PL" sz="2200" dirty="0"/>
              <a:t>021</a:t>
            </a:r>
            <a:r>
              <a:rPr lang="en-US" sz="2200" dirty="0"/>
              <a:t>)</a:t>
            </a:r>
            <a:endParaRPr lang="pl-PL" sz="2200" dirty="0"/>
          </a:p>
        </p:txBody>
      </p:sp>
    </p:spTree>
    <p:extLst>
      <p:ext uri="{BB962C8B-B14F-4D97-AF65-F5344CB8AC3E}">
        <p14:creationId xmlns:p14="http://schemas.microsoft.com/office/powerpoint/2010/main" val="33283499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E88A6A54-A530-4C51-896D-D1F124B07AB4}"/>
              </a:ext>
            </a:extLst>
          </p:cNvPr>
          <p:cNvSpPr>
            <a:spLocks noGrp="1"/>
          </p:cNvSpPr>
          <p:nvPr>
            <p:ph idx="1"/>
          </p:nvPr>
        </p:nvSpPr>
        <p:spPr>
          <a:xfrm>
            <a:off x="844062" y="844062"/>
            <a:ext cx="10509738" cy="5332901"/>
          </a:xfrm>
        </p:spPr>
        <p:txBody>
          <a:bodyPr>
            <a:normAutofit lnSpcReduction="10000"/>
          </a:bodyPr>
          <a:lstStyle/>
          <a:p>
            <a:pPr marL="0" indent="0">
              <a:buNone/>
            </a:pPr>
            <a:r>
              <a:rPr lang="en-US" dirty="0" err="1"/>
              <a:t>Fidesz</a:t>
            </a:r>
            <a:r>
              <a:rPr lang="en-US" dirty="0"/>
              <a:t> is currently considered a national conservative party favoring interventionist policies on economic issues like handling of banks, and a strong conservative stance on social issues and European integration [</a:t>
            </a:r>
            <a:r>
              <a:rPr lang="en-US" dirty="0" err="1"/>
              <a:t>Rajcsányi</a:t>
            </a:r>
            <a:r>
              <a:rPr lang="en-US" dirty="0"/>
              <a:t> 2012]. Like the Hungarian right in general, it has been more skeptical of the neoliberal economic policies than the Hungarian left: according to researchers, the elites of the Hungarian left (MSZP and SZDSZ) have been differentiated from the right by being more supportive of the classical liberal economic policies, while the right (especially extreme right) has advocated more interventionist policies. In contrast, on issues like church and state and family policies, the liberals show alignment along the traditional </a:t>
            </a:r>
            <a:r>
              <a:rPr lang="en-US" dirty="0" err="1"/>
              <a:t>leftright</a:t>
            </a:r>
            <a:r>
              <a:rPr lang="en-US" dirty="0"/>
              <a:t> spectrum [</a:t>
            </a:r>
            <a:r>
              <a:rPr lang="en-US" dirty="0" err="1"/>
              <a:t>Todosijević</a:t>
            </a:r>
            <a:r>
              <a:rPr lang="en-US" dirty="0"/>
              <a:t> 2004: 421]. </a:t>
            </a:r>
            <a:r>
              <a:rPr lang="en-US" dirty="0" err="1"/>
              <a:t>Fidesz</a:t>
            </a:r>
            <a:r>
              <a:rPr lang="en-US" dirty="0"/>
              <a:t> has adopted anti-immigration stances and rhetoric [Frayer 2015; Mortimer 2016; Nolan 2015]. Recently, the party has increasingly been described as far-right [Schaeffer 2017; Dunai 2017a; </a:t>
            </a:r>
            <a:r>
              <a:rPr lang="en-US" dirty="0" err="1"/>
              <a:t>Huetlin</a:t>
            </a:r>
            <a:r>
              <a:rPr lang="en-US" dirty="0"/>
              <a:t> 2018].</a:t>
            </a:r>
            <a:endParaRPr lang="pl-PL" dirty="0"/>
          </a:p>
        </p:txBody>
      </p:sp>
    </p:spTree>
    <p:extLst>
      <p:ext uri="{BB962C8B-B14F-4D97-AF65-F5344CB8AC3E}">
        <p14:creationId xmlns:p14="http://schemas.microsoft.com/office/powerpoint/2010/main" val="3295709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148" name="Rectangle 7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C5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14C86DAC-7937-488B-AA0B-663839AB577B}"/>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a:solidFill>
                  <a:srgbClr val="FFFFFF"/>
                </a:solidFill>
              </a:rPr>
              <a:t>Prime Minister</a:t>
            </a:r>
            <a:br>
              <a:rPr lang="en-US" sz="3600">
                <a:solidFill>
                  <a:srgbClr val="FFFFFF"/>
                </a:solidFill>
              </a:rPr>
            </a:br>
            <a:r>
              <a:rPr lang="en-US" sz="3600">
                <a:solidFill>
                  <a:srgbClr val="FFFFFF"/>
                </a:solidFill>
              </a:rPr>
              <a:t>Viktor Orbán (29.V.2010-now)</a:t>
            </a:r>
          </a:p>
        </p:txBody>
      </p:sp>
      <p:sp>
        <p:nvSpPr>
          <p:cNvPr id="6149"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Premier Węgier Viktor Orban otwiera nowy front walki z organizacjami  pozarządowymi">
            <a:extLst>
              <a:ext uri="{FF2B5EF4-FFF2-40B4-BE49-F238E27FC236}">
                <a16:creationId xmlns:a16="http://schemas.microsoft.com/office/drawing/2014/main" id="{6C79D9DB-F109-4BC2-82F2-09AFFE94999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286"/>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8400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F7BFCF-5003-44C5-BB40-01BAFBD30504}"/>
              </a:ext>
            </a:extLst>
          </p:cNvPr>
          <p:cNvSpPr>
            <a:spLocks noGrp="1"/>
          </p:cNvSpPr>
          <p:nvPr>
            <p:ph type="title"/>
          </p:nvPr>
        </p:nvSpPr>
        <p:spPr/>
        <p:txBody>
          <a:bodyPr/>
          <a:lstStyle/>
          <a:p>
            <a:r>
              <a:rPr lang="pl-PL" dirty="0" err="1"/>
              <a:t>Literature</a:t>
            </a:r>
            <a:endParaRPr lang="pl-PL" dirty="0"/>
          </a:p>
        </p:txBody>
      </p:sp>
      <p:sp>
        <p:nvSpPr>
          <p:cNvPr id="3" name="Symbol zastępczy zawartości 2">
            <a:extLst>
              <a:ext uri="{FF2B5EF4-FFF2-40B4-BE49-F238E27FC236}">
                <a16:creationId xmlns:a16="http://schemas.microsoft.com/office/drawing/2014/main" id="{7D832FAE-F2C2-41FA-A1EB-D9D14E03E909}"/>
              </a:ext>
            </a:extLst>
          </p:cNvPr>
          <p:cNvSpPr>
            <a:spLocks noGrp="1"/>
          </p:cNvSpPr>
          <p:nvPr>
            <p:ph idx="1"/>
          </p:nvPr>
        </p:nvSpPr>
        <p:spPr/>
        <p:txBody>
          <a:bodyPr/>
          <a:lstStyle/>
          <a:p>
            <a:r>
              <a:rPr lang="en-US" dirty="0"/>
              <a:t>E. Kancik-Kołtun (ed), </a:t>
            </a:r>
            <a:r>
              <a:rPr lang="en-US" i="1" dirty="0"/>
              <a:t>Contemporary Political Parties and Party Systems in the </a:t>
            </a:r>
            <a:r>
              <a:rPr lang="en-US" i="1" dirty="0" err="1"/>
              <a:t>Visegrad</a:t>
            </a:r>
            <a:r>
              <a:rPr lang="en-US" i="1" dirty="0"/>
              <a:t> Group Countries</a:t>
            </a:r>
            <a:r>
              <a:rPr lang="en-US" dirty="0"/>
              <a:t>, Lublin 2018.</a:t>
            </a:r>
            <a:endParaRPr lang="pl-PL" dirty="0"/>
          </a:p>
        </p:txBody>
      </p:sp>
    </p:spTree>
    <p:extLst>
      <p:ext uri="{BB962C8B-B14F-4D97-AF65-F5344CB8AC3E}">
        <p14:creationId xmlns:p14="http://schemas.microsoft.com/office/powerpoint/2010/main" val="8657656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1A888EF-0BA6-4C98-A4B0-7F32C697BC03}"/>
              </a:ext>
            </a:extLst>
          </p:cNvPr>
          <p:cNvSpPr>
            <a:spLocks noGrp="1"/>
          </p:cNvSpPr>
          <p:nvPr>
            <p:ph idx="1"/>
          </p:nvPr>
        </p:nvSpPr>
        <p:spPr/>
        <p:txBody>
          <a:bodyPr/>
          <a:lstStyle/>
          <a:p>
            <a:pPr marL="0" indent="0" algn="ctr">
              <a:buNone/>
            </a:pPr>
            <a:r>
              <a:rPr lang="en-US" dirty="0"/>
              <a:t>Thank you for your attention</a:t>
            </a:r>
            <a:r>
              <a:rPr lang="pl-PL" dirty="0"/>
              <a:t>!</a:t>
            </a:r>
          </a:p>
        </p:txBody>
      </p:sp>
    </p:spTree>
    <p:extLst>
      <p:ext uri="{BB962C8B-B14F-4D97-AF65-F5344CB8AC3E}">
        <p14:creationId xmlns:p14="http://schemas.microsoft.com/office/powerpoint/2010/main" val="4036812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BA40C786-0271-443C-8AA1-53BE0D01486A}"/>
              </a:ext>
            </a:extLst>
          </p:cNvPr>
          <p:cNvSpPr>
            <a:spLocks noGrp="1"/>
          </p:cNvSpPr>
          <p:nvPr>
            <p:ph type="title"/>
          </p:nvPr>
        </p:nvSpPr>
        <p:spPr>
          <a:xfrm>
            <a:off x="838200" y="365125"/>
            <a:ext cx="10515600" cy="1325563"/>
          </a:xfrm>
        </p:spPr>
        <p:txBody>
          <a:bodyPr>
            <a:normAutofit/>
          </a:bodyPr>
          <a:lstStyle/>
          <a:p>
            <a:br>
              <a:rPr lang="pl-PL" sz="2600" b="1">
                <a:effectLst/>
              </a:rPr>
            </a:br>
            <a:r>
              <a:rPr lang="pl-PL" sz="2600"/>
              <a:t>Transformation </a:t>
            </a:r>
            <a:br>
              <a:rPr lang="pl-PL" sz="2600"/>
            </a:br>
            <a:endParaRPr lang="pl-PL" sz="26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DCD696B3-39BE-4FD4-9CC0-5A1C4EB57974}"/>
              </a:ext>
            </a:extLst>
          </p:cNvPr>
          <p:cNvSpPr>
            <a:spLocks noGrp="1"/>
          </p:cNvSpPr>
          <p:nvPr>
            <p:ph idx="1"/>
          </p:nvPr>
        </p:nvSpPr>
        <p:spPr>
          <a:xfrm>
            <a:off x="838200" y="1929384"/>
            <a:ext cx="10515600" cy="4251960"/>
          </a:xfrm>
        </p:spPr>
        <p:txBody>
          <a:bodyPr>
            <a:normAutofit/>
          </a:bodyPr>
          <a:lstStyle/>
          <a:p>
            <a:r>
              <a:rPr lang="en-US" sz="2200" dirty="0"/>
              <a:t>After 1989, the Central European countries were faced with the task of transforming their political systems into democratic ones. The political and socio-economic transformation in newly established democratic countries resulted in the introduction of new administrative and political solutions, as well as – at a later date (1 January 1993) – in a division of Czechoslovakia into two countries: the Czech Republic and Slovakia</a:t>
            </a:r>
            <a:endParaRPr lang="pl-PL" sz="2200" dirty="0"/>
          </a:p>
        </p:txBody>
      </p:sp>
    </p:spTree>
    <p:extLst>
      <p:ext uri="{BB962C8B-B14F-4D97-AF65-F5344CB8AC3E}">
        <p14:creationId xmlns:p14="http://schemas.microsoft.com/office/powerpoint/2010/main" val="255288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46B350A0-2509-43A2-BA64-5C2E25DCE67D}"/>
              </a:ext>
            </a:extLst>
          </p:cNvPr>
          <p:cNvSpPr>
            <a:spLocks noGrp="1"/>
          </p:cNvSpPr>
          <p:nvPr>
            <p:ph type="title"/>
          </p:nvPr>
        </p:nvSpPr>
        <p:spPr>
          <a:xfrm>
            <a:off x="1282963" y="1238080"/>
            <a:ext cx="9849751" cy="1349671"/>
          </a:xfrm>
        </p:spPr>
        <p:txBody>
          <a:bodyPr anchor="b">
            <a:normAutofit/>
          </a:bodyPr>
          <a:lstStyle/>
          <a:p>
            <a:r>
              <a:rPr lang="en-US" sz="5400"/>
              <a:t>Systemic changes</a:t>
            </a:r>
            <a:endParaRPr lang="pl-PL" sz="5400"/>
          </a:p>
        </p:txBody>
      </p:sp>
      <p:sp>
        <p:nvSpPr>
          <p:cNvPr id="3" name="Symbol zastępczy zawartości 2">
            <a:extLst>
              <a:ext uri="{FF2B5EF4-FFF2-40B4-BE49-F238E27FC236}">
                <a16:creationId xmlns:a16="http://schemas.microsoft.com/office/drawing/2014/main" id="{E04A0D4F-38FE-4DE5-96EB-889A89E05DD0}"/>
              </a:ext>
            </a:extLst>
          </p:cNvPr>
          <p:cNvSpPr>
            <a:spLocks noGrp="1"/>
          </p:cNvSpPr>
          <p:nvPr>
            <p:ph idx="1"/>
          </p:nvPr>
        </p:nvSpPr>
        <p:spPr>
          <a:xfrm>
            <a:off x="1289304" y="2902913"/>
            <a:ext cx="9849751" cy="3032168"/>
          </a:xfrm>
        </p:spPr>
        <p:txBody>
          <a:bodyPr anchor="ctr">
            <a:normAutofit/>
          </a:bodyPr>
          <a:lstStyle/>
          <a:p>
            <a:pPr marL="0" indent="0">
              <a:buNone/>
            </a:pPr>
            <a:r>
              <a:rPr lang="en-US" sz="2000" dirty="0"/>
              <a:t>Systemic changes, including a shift from the </a:t>
            </a:r>
            <a:r>
              <a:rPr lang="en-US" sz="2000" dirty="0" err="1"/>
              <a:t>oneparty</a:t>
            </a:r>
            <a:r>
              <a:rPr lang="en-US" sz="2000" dirty="0"/>
              <a:t> system, the introduction of the multi-party democratic system, crystallization and transformation of the political scene, party systems and the creation of a new socioeconomic system have become a sign of the collapse of real socialism. An important aspect was also the issue of reorientation in the foreign policy of the countries in the discussed region, i.e. the dissolution of international organizations bringing together the socialist type of the Warsaw Pact or the Council for Mutual Economic Assistance and turning to the North Atlantic Pact (NATO), and the European Union institutions</a:t>
            </a:r>
            <a:endParaRPr lang="pl-PL" sz="2000" dirty="0"/>
          </a:p>
        </p:txBody>
      </p:sp>
    </p:spTree>
    <p:extLst>
      <p:ext uri="{BB962C8B-B14F-4D97-AF65-F5344CB8AC3E}">
        <p14:creationId xmlns:p14="http://schemas.microsoft.com/office/powerpoint/2010/main" val="519432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48">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3B18535F-238F-4090-83E5-5E23DBC8524B}"/>
              </a:ext>
            </a:extLst>
          </p:cNvPr>
          <p:cNvSpPr>
            <a:spLocks noGrp="1"/>
          </p:cNvSpPr>
          <p:nvPr>
            <p:ph type="title"/>
          </p:nvPr>
        </p:nvSpPr>
        <p:spPr>
          <a:xfrm>
            <a:off x="645065" y="1463040"/>
            <a:ext cx="3796306" cy="2690949"/>
          </a:xfrm>
        </p:spPr>
        <p:txBody>
          <a:bodyPr anchor="t">
            <a:normAutofit/>
          </a:bodyPr>
          <a:lstStyle/>
          <a:p>
            <a:r>
              <a:rPr lang="pl-PL" sz="4800"/>
              <a:t>P</a:t>
            </a:r>
            <a:r>
              <a:rPr lang="en-US" sz="4800"/>
              <a:t>olitical party</a:t>
            </a:r>
            <a:endParaRPr lang="pl-PL" sz="4800"/>
          </a:p>
        </p:txBody>
      </p:sp>
      <p:grpSp>
        <p:nvGrpSpPr>
          <p:cNvPr id="75" name="Group 50">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76" name="Rectangle 5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77" name="Rectangle 5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C94EA8FB-BFE1-4E2C-9493-508E5044942B}"/>
              </a:ext>
            </a:extLst>
          </p:cNvPr>
          <p:cNvSpPr>
            <a:spLocks noGrp="1"/>
          </p:cNvSpPr>
          <p:nvPr>
            <p:ph idx="1"/>
          </p:nvPr>
        </p:nvSpPr>
        <p:spPr>
          <a:xfrm>
            <a:off x="5656218" y="1463039"/>
            <a:ext cx="5542387" cy="4300447"/>
          </a:xfrm>
        </p:spPr>
        <p:txBody>
          <a:bodyPr anchor="t">
            <a:normAutofit/>
          </a:bodyPr>
          <a:lstStyle/>
          <a:p>
            <a:pPr marL="0" indent="0">
              <a:buNone/>
            </a:pPr>
            <a:r>
              <a:rPr lang="en-US" sz="2200" dirty="0"/>
              <a:t>A political party should be defined as a voluntary organization participating in free competition around the implementation of substantive objectives and filling state positions by gaining electoral support and legitimization for preferred political ventures, and thus gaining and maintaining state power [</a:t>
            </a:r>
            <a:r>
              <a:rPr lang="en-US" sz="2200" dirty="0" err="1"/>
              <a:t>Wojtaszczyk</a:t>
            </a:r>
            <a:r>
              <a:rPr lang="en-US" sz="2200" dirty="0"/>
              <a:t> 1998: 9]</a:t>
            </a:r>
            <a:endParaRPr lang="pl-PL" sz="2200" dirty="0"/>
          </a:p>
        </p:txBody>
      </p:sp>
    </p:spTree>
    <p:extLst>
      <p:ext uri="{BB962C8B-B14F-4D97-AF65-F5344CB8AC3E}">
        <p14:creationId xmlns:p14="http://schemas.microsoft.com/office/powerpoint/2010/main" val="3927621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2" name="Rectangle 191">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3" name="Group 193">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204" name="Rectangle 194">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6" name="Straight Connector 195">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05" name="Rectangle 19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4730FBAB-9CFD-452A-BCF2-C2877CFF53DE}"/>
              </a:ext>
            </a:extLst>
          </p:cNvPr>
          <p:cNvSpPr>
            <a:spLocks noGrp="1"/>
          </p:cNvSpPr>
          <p:nvPr>
            <p:ph idx="1"/>
          </p:nvPr>
        </p:nvSpPr>
        <p:spPr>
          <a:xfrm>
            <a:off x="5656218" y="1463039"/>
            <a:ext cx="5542387" cy="4300447"/>
          </a:xfrm>
        </p:spPr>
        <p:txBody>
          <a:bodyPr anchor="t">
            <a:normAutofit/>
          </a:bodyPr>
          <a:lstStyle/>
          <a:p>
            <a:pPr marL="0" indent="0">
              <a:buNone/>
            </a:pPr>
            <a:r>
              <a:rPr lang="en-US" sz="2200" dirty="0"/>
              <a:t>The parties fulfill a number of functions in the democratic system, which include: the function of articulation and aggregation of interests, the function of mobility and socialization of citizens, the function of reconstructing political elites, the function of participation in the policies of the state, the autonomous function of the party</a:t>
            </a:r>
            <a:endParaRPr lang="pl-PL" sz="2200" dirty="0"/>
          </a:p>
        </p:txBody>
      </p:sp>
    </p:spTree>
    <p:extLst>
      <p:ext uri="{BB962C8B-B14F-4D97-AF65-F5344CB8AC3E}">
        <p14:creationId xmlns:p14="http://schemas.microsoft.com/office/powerpoint/2010/main" val="3963168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39">
            <a:extLst>
              <a:ext uri="{FF2B5EF4-FFF2-40B4-BE49-F238E27FC236}">
                <a16:creationId xmlns:a16="http://schemas.microsoft.com/office/drawing/2014/main" id="{C4E4288A-DFC8-40A2-90E5-70E851A9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4" name="Group 141">
            <a:extLst>
              <a:ext uri="{FF2B5EF4-FFF2-40B4-BE49-F238E27FC236}">
                <a16:creationId xmlns:a16="http://schemas.microsoft.com/office/drawing/2014/main" id="{B63C2D82-D4FA-4A37-BB01-1E7B21E4FF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5199" y="634058"/>
            <a:ext cx="1128382" cy="847206"/>
            <a:chOff x="5307830" y="325570"/>
            <a:chExt cx="1128382" cy="847206"/>
          </a:xfrm>
        </p:grpSpPr>
        <p:sp>
          <p:nvSpPr>
            <p:cNvPr id="143" name="Freeform 5">
              <a:extLst>
                <a:ext uri="{FF2B5EF4-FFF2-40B4-BE49-F238E27FC236}">
                  <a16:creationId xmlns:a16="http://schemas.microsoft.com/office/drawing/2014/main" id="{C94E7FEF-0CE9-4AC2-94BB-02230C6DC0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035" name="Freeform 5">
              <a:extLst>
                <a:ext uri="{FF2B5EF4-FFF2-40B4-BE49-F238E27FC236}">
                  <a16:creationId xmlns:a16="http://schemas.microsoft.com/office/drawing/2014/main" id="{EB546CC0-C1BC-48D2-8DA9-4B6028316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2" name="Tytuł 1">
            <a:extLst>
              <a:ext uri="{FF2B5EF4-FFF2-40B4-BE49-F238E27FC236}">
                <a16:creationId xmlns:a16="http://schemas.microsoft.com/office/drawing/2014/main" id="{81C349B2-5577-45DE-B062-C8F00D4EE901}"/>
              </a:ext>
            </a:extLst>
          </p:cNvPr>
          <p:cNvSpPr>
            <a:spLocks noGrp="1"/>
          </p:cNvSpPr>
          <p:nvPr>
            <p:ph type="title"/>
          </p:nvPr>
        </p:nvSpPr>
        <p:spPr>
          <a:xfrm>
            <a:off x="965200" y="1371190"/>
            <a:ext cx="3363170" cy="2183042"/>
          </a:xfrm>
        </p:spPr>
        <p:txBody>
          <a:bodyPr anchor="b">
            <a:normAutofit/>
          </a:bodyPr>
          <a:lstStyle/>
          <a:p>
            <a:r>
              <a:rPr lang="pl-PL" sz="4000"/>
              <a:t>Poland</a:t>
            </a:r>
          </a:p>
        </p:txBody>
      </p:sp>
      <p:sp>
        <p:nvSpPr>
          <p:cNvPr id="146" name="Freeform 5">
            <a:extLst>
              <a:ext uri="{FF2B5EF4-FFF2-40B4-BE49-F238E27FC236}">
                <a16:creationId xmlns:a16="http://schemas.microsoft.com/office/drawing/2014/main" id="{BD2BFF02-DF78-4F07-B176-52514E131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062174" y="1653645"/>
            <a:ext cx="4689240" cy="411502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8" name="Freeform: Shape 147">
            <a:extLst>
              <a:ext uri="{FF2B5EF4-FFF2-40B4-BE49-F238E27FC236}">
                <a16:creationId xmlns:a16="http://schemas.microsoft.com/office/drawing/2014/main" id="{0DB06EAB-7D8C-403A-86C5-B5FD79A13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2865" y="634058"/>
            <a:ext cx="3154669" cy="2796247"/>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pic>
        <p:nvPicPr>
          <p:cNvPr id="4" name="Obraz 3">
            <a:extLst>
              <a:ext uri="{FF2B5EF4-FFF2-40B4-BE49-F238E27FC236}">
                <a16:creationId xmlns:a16="http://schemas.microsoft.com/office/drawing/2014/main" id="{B3E6C135-C9DB-4EB9-82A9-EC48D08799F2}"/>
              </a:ext>
            </a:extLst>
          </p:cNvPr>
          <p:cNvPicPr>
            <a:picLocks noChangeAspect="1"/>
          </p:cNvPicPr>
          <p:nvPr/>
        </p:nvPicPr>
        <p:blipFill>
          <a:blip r:embed="rId2"/>
          <a:stretch>
            <a:fillRect/>
          </a:stretch>
        </p:blipFill>
        <p:spPr>
          <a:xfrm>
            <a:off x="5196964" y="1418230"/>
            <a:ext cx="1846470" cy="1227902"/>
          </a:xfrm>
          <a:prstGeom prst="rect">
            <a:avLst/>
          </a:prstGeom>
        </p:spPr>
      </p:pic>
      <p:sp>
        <p:nvSpPr>
          <p:cNvPr id="3" name="Symbol zastępczy zawartości 2">
            <a:extLst>
              <a:ext uri="{FF2B5EF4-FFF2-40B4-BE49-F238E27FC236}">
                <a16:creationId xmlns:a16="http://schemas.microsoft.com/office/drawing/2014/main" id="{05E57BCB-E9DD-4F7A-88F3-58BC61C5C707}"/>
              </a:ext>
            </a:extLst>
          </p:cNvPr>
          <p:cNvSpPr>
            <a:spLocks noGrp="1"/>
          </p:cNvSpPr>
          <p:nvPr>
            <p:ph idx="1"/>
          </p:nvPr>
        </p:nvSpPr>
        <p:spPr>
          <a:xfrm>
            <a:off x="965199" y="3729161"/>
            <a:ext cx="5690043" cy="2277321"/>
          </a:xfrm>
        </p:spPr>
        <p:txBody>
          <a:bodyPr>
            <a:normAutofit/>
          </a:bodyPr>
          <a:lstStyle/>
          <a:p>
            <a:pPr marL="0" indent="0">
              <a:buNone/>
            </a:pPr>
            <a:r>
              <a:rPr lang="en-US" sz="2400" dirty="0"/>
              <a:t>The Polish political scene is currently dominated by two party formations derived from the same Solidarity camp – Law and Justice (</a:t>
            </a:r>
            <a:r>
              <a:rPr lang="en-US" sz="2400" dirty="0" err="1"/>
              <a:t>PiS</a:t>
            </a:r>
            <a:r>
              <a:rPr lang="en-US" sz="2400" dirty="0"/>
              <a:t>) and Civic Platform (PO), which started its operations from similar political demands</a:t>
            </a:r>
            <a:endParaRPr lang="pl-PL" sz="2400" dirty="0"/>
          </a:p>
        </p:txBody>
      </p:sp>
      <p:pic>
        <p:nvPicPr>
          <p:cNvPr id="1026" name="Picture 2">
            <a:extLst>
              <a:ext uri="{FF2B5EF4-FFF2-40B4-BE49-F238E27FC236}">
                <a16:creationId xmlns:a16="http://schemas.microsoft.com/office/drawing/2014/main" id="{D3583400-9C7A-41FA-BF34-4F2807C1FF9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50038" y="2263951"/>
            <a:ext cx="2713512" cy="2894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337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2070" name="Rectangle 1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1" name="Rectangle 1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2" name="Rectangle 1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21845185-7D5C-4321-9059-8D6482968778}"/>
              </a:ext>
            </a:extLst>
          </p:cNvPr>
          <p:cNvSpPr>
            <a:spLocks noGrp="1"/>
          </p:cNvSpPr>
          <p:nvPr>
            <p:ph type="title"/>
          </p:nvPr>
        </p:nvSpPr>
        <p:spPr>
          <a:xfrm>
            <a:off x="1043631" y="873940"/>
            <a:ext cx="5052369" cy="1035781"/>
          </a:xfrm>
        </p:spPr>
        <p:txBody>
          <a:bodyPr anchor="ctr">
            <a:normAutofit/>
          </a:bodyPr>
          <a:lstStyle/>
          <a:p>
            <a:r>
              <a:rPr lang="en-US" sz="3300"/>
              <a:t>Law and Justice (Prawo i Sprawiedliwość, PiS)</a:t>
            </a:r>
            <a:endParaRPr lang="pl-PL" sz="3300"/>
          </a:p>
        </p:txBody>
      </p:sp>
      <p:sp>
        <p:nvSpPr>
          <p:cNvPr id="3" name="Symbol zastępczy zawartości 2">
            <a:extLst>
              <a:ext uri="{FF2B5EF4-FFF2-40B4-BE49-F238E27FC236}">
                <a16:creationId xmlns:a16="http://schemas.microsoft.com/office/drawing/2014/main" id="{E23271C5-3BEB-4431-AE30-D5686E31C789}"/>
              </a:ext>
            </a:extLst>
          </p:cNvPr>
          <p:cNvSpPr>
            <a:spLocks noGrp="1"/>
          </p:cNvSpPr>
          <p:nvPr>
            <p:ph idx="1"/>
          </p:nvPr>
        </p:nvSpPr>
        <p:spPr>
          <a:xfrm>
            <a:off x="1045029" y="2524721"/>
            <a:ext cx="4991629" cy="3677123"/>
          </a:xfrm>
        </p:spPr>
        <p:txBody>
          <a:bodyPr anchor="ctr">
            <a:normAutofit/>
          </a:bodyPr>
          <a:lstStyle/>
          <a:p>
            <a:pPr marL="0" indent="0">
              <a:buNone/>
            </a:pPr>
            <a:r>
              <a:rPr lang="en-US" sz="1800" dirty="0"/>
              <a:t>Law and Justice was established in June 2001 and belongs to the group of parties with a right-wing political and economic program [</a:t>
            </a:r>
            <a:r>
              <a:rPr lang="en-US" sz="1800" dirty="0" err="1"/>
              <a:t>Jartyś</a:t>
            </a:r>
            <a:r>
              <a:rPr lang="en-US" sz="1800" dirty="0"/>
              <a:t> and </a:t>
            </a:r>
            <a:r>
              <a:rPr lang="en-US" sz="1800" dirty="0" err="1"/>
              <a:t>Brudziński</a:t>
            </a:r>
            <a:r>
              <a:rPr lang="en-US" sz="1800" dirty="0"/>
              <a:t> 2004: 33]. The creation of </a:t>
            </a:r>
            <a:r>
              <a:rPr lang="en-US" sz="1800" dirty="0" err="1"/>
              <a:t>PiS</a:t>
            </a:r>
            <a:r>
              <a:rPr lang="en-US" sz="1800" dirty="0"/>
              <a:t> was related to the consolidation of part of the right-wing circles of solidarity around the person of Lech </a:t>
            </a:r>
            <a:r>
              <a:rPr lang="en-US" sz="1800" dirty="0" err="1"/>
              <a:t>Kaczyński</a:t>
            </a:r>
            <a:r>
              <a:rPr lang="en-US" sz="1800" dirty="0"/>
              <a:t> – the Justice Minister in the government of Jerzy </a:t>
            </a:r>
            <a:r>
              <a:rPr lang="en-US" sz="1800" dirty="0" err="1"/>
              <a:t>Buzek</a:t>
            </a:r>
            <a:r>
              <a:rPr lang="pl-PL" sz="1800" dirty="0"/>
              <a:t>.</a:t>
            </a:r>
          </a:p>
          <a:p>
            <a:endParaRPr lang="pl-PL" sz="1800" dirty="0"/>
          </a:p>
        </p:txBody>
      </p:sp>
      <p:sp>
        <p:nvSpPr>
          <p:cNvPr id="144" name="Rectangle 143">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iemoniak o PiS na Dolnym Śląsku: Ośmiornica - Polityka - rp.pl">
            <a:extLst>
              <a:ext uri="{FF2B5EF4-FFF2-40B4-BE49-F238E27FC236}">
                <a16:creationId xmlns:a16="http://schemas.microsoft.com/office/drawing/2014/main" id="{2D3CFD23-4472-4377-92A8-0A9641BBC5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894" r="10583" b="3"/>
          <a:stretch/>
        </p:blipFill>
        <p:spPr bwMode="auto">
          <a:xfrm>
            <a:off x="6930493" y="1892313"/>
            <a:ext cx="4223252" cy="3133657"/>
          </a:xfrm>
          <a:prstGeom prst="rect">
            <a:avLst/>
          </a:prstGeom>
          <a:noFill/>
          <a:extLst>
            <a:ext uri="{909E8E84-426E-40DD-AFC4-6F175D3DCCD1}">
              <a14:hiddenFill xmlns:a14="http://schemas.microsoft.com/office/drawing/2010/main">
                <a:solidFill>
                  <a:srgbClr val="FFFFFF"/>
                </a:solidFill>
              </a14:hiddenFill>
            </a:ext>
          </a:extLst>
        </p:spPr>
      </p:pic>
      <p:cxnSp>
        <p:nvCxnSpPr>
          <p:cNvPr id="146" name="Straight Connector 145">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5629112"/>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TotalTime>
  <Words>1949</Words>
  <Application>Microsoft Office PowerPoint</Application>
  <PresentationFormat>Panoramiczny</PresentationFormat>
  <Paragraphs>147</Paragraphs>
  <Slides>33</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33</vt:i4>
      </vt:variant>
    </vt:vector>
  </HeadingPairs>
  <TitlesOfParts>
    <vt:vector size="39" baseType="lpstr">
      <vt:lpstr>Arial</vt:lpstr>
      <vt:lpstr>Calibri</vt:lpstr>
      <vt:lpstr>Calibri Light</vt:lpstr>
      <vt:lpstr>Times New Roman</vt:lpstr>
      <vt:lpstr>Wingdings</vt:lpstr>
      <vt:lpstr>Motyw pakietu Office</vt:lpstr>
      <vt:lpstr>Political system in the countries in the Visegrad Group</vt:lpstr>
      <vt:lpstr>A little history of V4</vt:lpstr>
      <vt:lpstr>The formation of the Visegrad Group was motivated by four factors of decisive relevance:</vt:lpstr>
      <vt:lpstr> Transformation  </vt:lpstr>
      <vt:lpstr>Systemic changes</vt:lpstr>
      <vt:lpstr>Political party</vt:lpstr>
      <vt:lpstr>Prezentacja programu PowerPoint</vt:lpstr>
      <vt:lpstr>Poland</vt:lpstr>
      <vt:lpstr>Law and Justice (Prawo i Sprawiedliwość, PiS)</vt:lpstr>
      <vt:lpstr>Civic Platform (Platforma Obywatelska, PO)</vt:lpstr>
      <vt:lpstr>Prezentacja programu PowerPoint</vt:lpstr>
      <vt:lpstr>Parliamentary elections in Poland in 2019</vt:lpstr>
      <vt:lpstr>Parliamentary elections in Poland in 2019</vt:lpstr>
      <vt:lpstr>Prime Minister</vt:lpstr>
      <vt:lpstr>Czech Republic</vt:lpstr>
      <vt:lpstr>Czech Republic</vt:lpstr>
      <vt:lpstr>The Czech political system</vt:lpstr>
      <vt:lpstr>ANO</vt:lpstr>
      <vt:lpstr>Prime Minister  Andrej Babiš (13.XII.2017-now) </vt:lpstr>
      <vt:lpstr>Party system in Slovakia</vt:lpstr>
      <vt:lpstr>Slovakia</vt:lpstr>
      <vt:lpstr>Parliamentary elections in Slovakia in 2020</vt:lpstr>
      <vt:lpstr>Ordinary People and Independent Personalities (Slovak: Obyčajní ľudia a nezávislé osobnosti, OĽaNO),</vt:lpstr>
      <vt:lpstr>OĽaNO</vt:lpstr>
      <vt:lpstr>Prime Minister Eduard Heger (21.IV.2021-now)</vt:lpstr>
      <vt:lpstr>Hungary</vt:lpstr>
      <vt:lpstr>The outcome of the Hungarian parliamentary elections (2018)</vt:lpstr>
      <vt:lpstr>Fidesz-KDNP</vt:lpstr>
      <vt:lpstr>Fidesz</vt:lpstr>
      <vt:lpstr>Prezentacja programu PowerPoint</vt:lpstr>
      <vt:lpstr>Prime Minister Viktor Orbán (29.V.2010-now)</vt:lpstr>
      <vt:lpstr>Literature</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Political system in the countries in the Visegrad Group</dc:title>
  <dc:creator>Kancik-Kołtun Ewelina</dc:creator>
  <cp:lastModifiedBy>Kancik-Kołtun Ewelina</cp:lastModifiedBy>
  <cp:revision>27</cp:revision>
  <cp:lastPrinted>2021-05-03T13:05:52Z</cp:lastPrinted>
  <dcterms:created xsi:type="dcterms:W3CDTF">2021-05-03T09:08:52Z</dcterms:created>
  <dcterms:modified xsi:type="dcterms:W3CDTF">2021-05-11T17:28:46Z</dcterms:modified>
</cp:coreProperties>
</file>